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23"/>
  </p:notesMasterIdLst>
  <p:sldIdLst>
    <p:sldId id="256" r:id="rId3"/>
    <p:sldId id="257" r:id="rId4"/>
    <p:sldId id="260" r:id="rId5"/>
    <p:sldId id="273" r:id="rId6"/>
    <p:sldId id="258" r:id="rId7"/>
    <p:sldId id="259" r:id="rId8"/>
    <p:sldId id="262" r:id="rId9"/>
    <p:sldId id="276" r:id="rId10"/>
    <p:sldId id="264" r:id="rId11"/>
    <p:sldId id="261" r:id="rId12"/>
    <p:sldId id="263" r:id="rId13"/>
    <p:sldId id="266" r:id="rId14"/>
    <p:sldId id="265" r:id="rId15"/>
    <p:sldId id="275" r:id="rId16"/>
    <p:sldId id="267" r:id="rId17"/>
    <p:sldId id="268" r:id="rId18"/>
    <p:sldId id="274" r:id="rId19"/>
    <p:sldId id="270" r:id="rId20"/>
    <p:sldId id="271" r:id="rId21"/>
    <p:sldId id="272" r:id="rId22"/>
  </p:sldIdLst>
  <p:sldSz cx="12192000" cy="6858000"/>
  <p:notesSz cx="6858000" cy="9144000"/>
  <p:embeddedFontLst>
    <p:embeddedFont>
      <p:font typeface="Merriweather SemiBold" panose="020B0604020202020204" charset="0"/>
      <p:regular r:id="rId24"/>
      <p:bold r:id="rId25"/>
      <p:italic r:id="rId26"/>
      <p:boldItalic r:id="rId27"/>
    </p:embeddedFont>
    <p:embeddedFont>
      <p:font typeface="Merriweather" panose="020B0604020202020204" charset="0"/>
      <p:regular r:id="rId28"/>
      <p:bold r:id="rId29"/>
      <p:italic r:id="rId30"/>
      <p:boldItalic r:id="rId31"/>
    </p:embeddedFont>
    <p:embeddedFont>
      <p:font typeface="Lato" panose="020B0604020202020204" charset="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D9C7"/>
    <a:srgbClr val="B89E6E"/>
    <a:srgbClr val="0A3D46"/>
    <a:srgbClr val="7B2C37"/>
    <a:srgbClr val="103854"/>
    <a:srgbClr val="ECE2E4"/>
    <a:srgbClr val="DBE5E6"/>
    <a:srgbClr val="DBE2EB"/>
    <a:srgbClr val="73A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D88F913-CD18-4CFF-B0AA-D10D022E8E7D}">
  <a:tblStyle styleId="{6D88F913-CD18-4CFF-B0AA-D10D022E8E7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17FD69E-C9D8-49AE-A3B2-04925DD095D4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1768" y="13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h270ddbeb43b1d2a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h270ddbeb43b1d2a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h2e1c6c625886e2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h2e1c6c625886e22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6233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h270ddbeb43b1d2a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h270ddbeb43b1d2a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h2e1c6c625886e2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h2e1c6c625886e22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425101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dac9db21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g3dac9db21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dac9db2137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g3dac9db2137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743058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h2e1c6c625886e22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h2e1c6c625886e22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87240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h7ef73a8455209f86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h7ef73a8455209f86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h7ef73a8455209f86_1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h7ef73a8455209f86_1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2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4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p2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5"/>
          <p:cNvSpPr txBox="1"/>
          <p:nvPr/>
        </p:nvSpPr>
        <p:spPr>
          <a:xfrm>
            <a:off x="1333500" y="1559272"/>
            <a:ext cx="9525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B89E6E"/>
                </a:solidFill>
                <a:latin typeface="Lato"/>
                <a:ea typeface="Lato"/>
                <a:cs typeface="Lato"/>
                <a:sym typeface="Lato"/>
              </a:rPr>
              <a:t>CONFERENCE PAPER PRESENTATION</a:t>
            </a:r>
            <a:endParaRPr/>
          </a:p>
        </p:txBody>
      </p:sp>
      <p:sp>
        <p:nvSpPr>
          <p:cNvPr id="161" name="Google Shape;161;p25"/>
          <p:cNvSpPr txBox="1"/>
          <p:nvPr/>
        </p:nvSpPr>
        <p:spPr>
          <a:xfrm>
            <a:off x="1095375" y="1959322"/>
            <a:ext cx="10001400" cy="14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350" b="1" i="0" u="none" strike="noStrike" cap="none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Hiding the Eyes: Narrative Effects of </a:t>
            </a:r>
            <a:r>
              <a:rPr lang="en-US" sz="4350" b="1" i="1" u="none" strike="noStrike" cap="none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Hidden-Eye Close-Ups</a:t>
            </a:r>
            <a:r>
              <a:rPr lang="en-US" sz="4350" b="1" i="0" u="none" strike="noStrike" cap="none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 in Anime</a:t>
            </a:r>
            <a:endParaRPr/>
          </a:p>
        </p:txBody>
      </p:sp>
      <p:sp>
        <p:nvSpPr>
          <p:cNvPr id="162" name="Google Shape;162;p25"/>
          <p:cNvSpPr/>
          <p:nvPr/>
        </p:nvSpPr>
        <p:spPr>
          <a:xfrm>
            <a:off x="5381625" y="3460402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5"/>
          <p:cNvSpPr txBox="1"/>
          <p:nvPr/>
        </p:nvSpPr>
        <p:spPr>
          <a:xfrm>
            <a:off x="1333500" y="3774727"/>
            <a:ext cx="95250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/>
          </a:p>
        </p:txBody>
      </p:sp>
      <p:sp>
        <p:nvSpPr>
          <p:cNvPr id="164" name="Google Shape;164;p25"/>
          <p:cNvSpPr txBox="1"/>
          <p:nvPr/>
        </p:nvSpPr>
        <p:spPr>
          <a:xfrm>
            <a:off x="1333500" y="4498627"/>
            <a:ext cx="9525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Christa Springs &amp; </a:t>
            </a:r>
            <a:r>
              <a:rPr lang="en-US" sz="2300" b="1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Sunghoon</a:t>
            </a:r>
            <a:r>
              <a:rPr lang="en-US" sz="230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Cho</a:t>
            </a:r>
            <a:endParaRPr sz="2200" dirty="0"/>
          </a:p>
        </p:txBody>
      </p:sp>
      <p:sp>
        <p:nvSpPr>
          <p:cNvPr id="165" name="Google Shape;165;p25"/>
          <p:cNvSpPr txBox="1"/>
          <p:nvPr/>
        </p:nvSpPr>
        <p:spPr>
          <a:xfrm>
            <a:off x="1306175" y="5144577"/>
            <a:ext cx="9525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Dongseo University, Busan, South Korea</a:t>
            </a:r>
            <a:endParaRPr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>
            <a:spLocks noGrp="1"/>
          </p:cNvSpPr>
          <p:nvPr>
            <p:ph type="title"/>
          </p:nvPr>
        </p:nvSpPr>
        <p:spPr>
          <a:xfrm>
            <a:off x="841572" y="571500"/>
            <a:ext cx="8229600" cy="447675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TABLE OF CONTENTS</a:t>
            </a:r>
            <a:endParaRPr sz="2800" dirty="0"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171" name="Google Shape;171;p26"/>
          <p:cNvSpPr txBox="1">
            <a:spLocks noGrp="1"/>
          </p:cNvSpPr>
          <p:nvPr>
            <p:ph type="body" idx="1"/>
          </p:nvPr>
        </p:nvSpPr>
        <p:spPr>
          <a:xfrm>
            <a:off x="457199" y="1600200"/>
            <a:ext cx="10264747" cy="4823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667385" indent="-514350">
              <a:lnSpc>
                <a:spcPct val="150000"/>
              </a:lnSpc>
              <a:spcBef>
                <a:spcPts val="0"/>
              </a:spcBef>
              <a:buSzPct val="60714"/>
              <a:buFont typeface="Wingdings" panose="05000000000000000000" pitchFamily="2" charset="2"/>
              <a:buChar char="q"/>
            </a:pP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Introduction</a:t>
            </a: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Lato"/>
                <a:ea typeface="Lato"/>
                <a:cs typeface="Lato"/>
                <a:sym typeface="Lato"/>
              </a:rPr>
              <a:t>Reason </a:t>
            </a: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for </a:t>
            </a:r>
            <a:r>
              <a:rPr lang="en-US" sz="2800" dirty="0" smtClean="0">
                <a:latin typeface="Lato"/>
                <a:ea typeface="Lato"/>
                <a:cs typeface="Lato"/>
                <a:sym typeface="Lato"/>
              </a:rPr>
              <a:t>Study</a:t>
            </a: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Lato"/>
                <a:ea typeface="Lato"/>
                <a:cs typeface="Lato"/>
                <a:sym typeface="Lato"/>
              </a:rPr>
              <a:t>Defining </a:t>
            </a: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-US" sz="2800" i="1" dirty="0">
                <a:latin typeface="Lato"/>
                <a:ea typeface="Lato"/>
                <a:cs typeface="Lato"/>
                <a:sym typeface="Lato"/>
              </a:rPr>
              <a:t>Hidden-Eye Close-up Shot</a:t>
            </a:r>
            <a:endParaRPr sz="2800" i="1" dirty="0">
              <a:latin typeface="Lato"/>
              <a:ea typeface="Lato"/>
              <a:cs typeface="Lato"/>
              <a:sym typeface="Lato"/>
            </a:endParaRPr>
          </a:p>
          <a:p>
            <a:pPr marL="1137920" lvl="1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0000"/>
              <a:buFont typeface="Wingdings" panose="05000000000000000000" pitchFamily="2" charset="2"/>
              <a:buChar char="q"/>
            </a:pPr>
            <a:r>
              <a:rPr lang="en-US" dirty="0">
                <a:latin typeface="Lato"/>
                <a:ea typeface="Lato"/>
                <a:cs typeface="Lato"/>
                <a:sym typeface="Lato"/>
              </a:rPr>
              <a:t>What is a c</a:t>
            </a: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lose-up Shot?</a:t>
            </a:r>
            <a:endParaRPr sz="2800" dirty="0">
              <a:latin typeface="Lato"/>
              <a:ea typeface="Lato"/>
              <a:cs typeface="Lato"/>
              <a:sym typeface="Lato"/>
            </a:endParaRP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Lato"/>
                <a:ea typeface="Lato"/>
                <a:cs typeface="Lato"/>
                <a:sym typeface="Lato"/>
              </a:rPr>
              <a:t>Framework of Omission</a:t>
            </a: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dirty="0" smtClean="0">
                <a:latin typeface="Lato"/>
                <a:ea typeface="Lato"/>
                <a:cs typeface="Lato"/>
                <a:sym typeface="Lato"/>
              </a:rPr>
              <a:t>Coding </a:t>
            </a: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of Eye Omission</a:t>
            </a:r>
            <a:endParaRPr sz="2800" dirty="0">
              <a:latin typeface="Lato"/>
              <a:ea typeface="Lato"/>
              <a:cs typeface="Lato"/>
              <a:sym typeface="Lato"/>
            </a:endParaRP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Research Methodology</a:t>
            </a:r>
            <a:endParaRPr sz="2800" dirty="0">
              <a:latin typeface="Lato"/>
              <a:ea typeface="Lato"/>
              <a:cs typeface="Lato"/>
              <a:sym typeface="Lato"/>
            </a:endParaRP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b="1" dirty="0">
                <a:latin typeface="Lato"/>
                <a:ea typeface="Lato"/>
                <a:cs typeface="Lato"/>
                <a:sym typeface="Lato"/>
              </a:rPr>
              <a:t>Case Study: </a:t>
            </a: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Sound! Euphonium</a:t>
            </a:r>
            <a:endParaRPr sz="2800" dirty="0">
              <a:latin typeface="Lato"/>
              <a:ea typeface="Lato"/>
              <a:cs typeface="Lato"/>
              <a:sym typeface="Lato"/>
            </a:endParaRP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b="1" dirty="0">
                <a:latin typeface="Lato"/>
                <a:ea typeface="Lato"/>
                <a:cs typeface="Lato"/>
                <a:sym typeface="Lato"/>
              </a:rPr>
              <a:t>Case Study:</a:t>
            </a: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800" dirty="0" err="1">
                <a:latin typeface="Lato"/>
                <a:ea typeface="Lato"/>
                <a:cs typeface="Lato"/>
                <a:sym typeface="Lato"/>
              </a:rPr>
              <a:t>Re:Zero</a:t>
            </a:r>
            <a:endParaRPr sz="2800" dirty="0">
              <a:latin typeface="Lato"/>
              <a:ea typeface="Lato"/>
              <a:cs typeface="Lato"/>
              <a:sym typeface="Lato"/>
            </a:endParaRP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Comparative Analysis</a:t>
            </a:r>
            <a:endParaRPr sz="2800" dirty="0">
              <a:latin typeface="Lato"/>
              <a:ea typeface="Lato"/>
              <a:cs typeface="Lato"/>
              <a:sym typeface="Lato"/>
            </a:endParaRPr>
          </a:p>
          <a:p>
            <a:pPr marL="667385" lvl="0" indent="-514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60714"/>
              <a:buFont typeface="Wingdings" panose="05000000000000000000" pitchFamily="2" charset="2"/>
              <a:buChar char="q"/>
            </a:pPr>
            <a:r>
              <a:rPr lang="en-US" sz="2800" dirty="0">
                <a:latin typeface="Lato"/>
                <a:ea typeface="Lato"/>
                <a:cs typeface="Lato"/>
                <a:sym typeface="Lato"/>
              </a:rPr>
              <a:t>Conclusion</a:t>
            </a:r>
            <a:endParaRPr sz="2800" dirty="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" name="Google Shape;200;p29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286000"/>
            <a:ext cx="5238750" cy="311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381750" y="2286000"/>
            <a:ext cx="5238750" cy="31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9"/>
          <p:cNvSpPr txBox="1"/>
          <p:nvPr/>
        </p:nvSpPr>
        <p:spPr>
          <a:xfrm>
            <a:off x="914400" y="2628900"/>
            <a:ext cx="478059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B89E6E"/>
                </a:solidFill>
                <a:latin typeface="Merriweather"/>
                <a:ea typeface="Merriweather"/>
                <a:cs typeface="Merriweather"/>
                <a:sym typeface="Merriweather"/>
              </a:rPr>
              <a:t>Traditional Expectation</a:t>
            </a:r>
            <a:endParaRPr/>
          </a:p>
        </p:txBody>
      </p:sp>
      <p:sp>
        <p:nvSpPr>
          <p:cNvPr id="194" name="Google Shape;194;p29"/>
          <p:cNvSpPr txBox="1"/>
          <p:nvPr/>
        </p:nvSpPr>
        <p:spPr>
          <a:xfrm>
            <a:off x="914400" y="3114675"/>
            <a:ext cx="4553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"The eyes are the windows to the soul" (</a:t>
            </a:r>
            <a:r>
              <a:rPr lang="en-US" sz="15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anonymous</a:t>
            </a: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) – eyes provide a unique gateway into a character's internal world, offering clues to emotions and essence.</a:t>
            </a:r>
            <a:endParaRPr/>
          </a:p>
        </p:txBody>
      </p:sp>
      <p:sp>
        <p:nvSpPr>
          <p:cNvPr id="195" name="Google Shape;195;p29"/>
          <p:cNvSpPr txBox="1"/>
          <p:nvPr/>
        </p:nvSpPr>
        <p:spPr>
          <a:xfrm>
            <a:off x="914400" y="4263801"/>
            <a:ext cx="4553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Film theory traditionally uses close-ups of eyes to deepen empathy and social interaction between character and viewer.</a:t>
            </a:r>
            <a:endParaRPr/>
          </a:p>
        </p:txBody>
      </p:sp>
      <p:sp>
        <p:nvSpPr>
          <p:cNvPr id="196" name="Google Shape;196;p29"/>
          <p:cNvSpPr txBox="1"/>
          <p:nvPr/>
        </p:nvSpPr>
        <p:spPr>
          <a:xfrm>
            <a:off x="6724650" y="2628900"/>
            <a:ext cx="4780597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B89E6E"/>
                </a:solidFill>
                <a:latin typeface="Merriweather"/>
                <a:ea typeface="Merriweather"/>
                <a:cs typeface="Merriweather"/>
                <a:sym typeface="Merriweather"/>
              </a:rPr>
              <a:t>Anime Subversion</a:t>
            </a:r>
            <a:endParaRPr/>
          </a:p>
        </p:txBody>
      </p:sp>
      <p:sp>
        <p:nvSpPr>
          <p:cNvPr id="197" name="Google Shape;197;p29"/>
          <p:cNvSpPr txBox="1"/>
          <p:nvPr/>
        </p:nvSpPr>
        <p:spPr>
          <a:xfrm>
            <a:off x="6724650" y="3114675"/>
            <a:ext cx="45529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Japanese animation frequently reverses this by obscuring eyes, turning a revealing device into one of </a:t>
            </a:r>
            <a:r>
              <a:rPr lang="en-US" sz="150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withholding and ambiguity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dirty="0"/>
          </a:p>
        </p:txBody>
      </p:sp>
      <p:sp>
        <p:nvSpPr>
          <p:cNvPr id="198" name="Google Shape;198;p29"/>
          <p:cNvSpPr txBox="1"/>
          <p:nvPr/>
        </p:nvSpPr>
        <p:spPr>
          <a:xfrm>
            <a:off x="6724650" y="4250161"/>
            <a:ext cx="4553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This study investigates how eye omission heightens emotional uncertainty and encourages active audience completion.</a:t>
            </a:r>
            <a:endParaRPr/>
          </a:p>
        </p:txBody>
      </p:sp>
      <p:sp>
        <p:nvSpPr>
          <p:cNvPr id="199" name="Google Shape;199;p29"/>
          <p:cNvSpPr txBox="1"/>
          <p:nvPr/>
        </p:nvSpPr>
        <p:spPr>
          <a:xfrm>
            <a:off x="762000" y="571500"/>
            <a:ext cx="11401500" cy="8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smtClean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INTRODUCTION: </a:t>
            </a:r>
            <a:endParaRPr sz="2850" b="1" i="0" u="none" strike="noStrike" cap="none" dirty="0" smtClean="0">
              <a:solidFill>
                <a:srgbClr val="0A192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1" dirty="0" smtClean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Eyes: </a:t>
            </a:r>
            <a:r>
              <a:rPr lang="en-US" sz="2850" b="1" dirty="0" smtClean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The Window to the Soul</a:t>
            </a:r>
            <a:endParaRPr dirty="0"/>
          </a:p>
        </p:txBody>
      </p:sp>
      <p:sp>
        <p:nvSpPr>
          <p:cNvPr id="200" name="Google Shape;200;p29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9"/>
          <p:cNvSpPr txBox="1"/>
          <p:nvPr/>
        </p:nvSpPr>
        <p:spPr>
          <a:xfrm>
            <a:off x="571500" y="5902950"/>
            <a:ext cx="10944600" cy="22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[1] A. Brown, “Narrative technique: Point of view,” vol. 1, 2024. Unpublished.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[2] I. Ribó, Prose Fiction: An Introduction to the Semiotics of Narrative. Cambridge, UK: Open Book Publishers, 2019, pp. 2–3.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[3] J. E. Cutting, “Narrative theory and the dynamics of popular movies,” Psychon. Bull. Rev., vol. 23, p. 1713, 2016. </a:t>
            </a:r>
            <a:endParaRPr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" name="Google Shape;162;p25"/>
          <p:cNvSpPr/>
          <p:nvPr/>
        </p:nvSpPr>
        <p:spPr>
          <a:xfrm>
            <a:off x="647700" y="5902950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ctrTitle"/>
          </p:nvPr>
        </p:nvSpPr>
        <p:spPr>
          <a:xfrm>
            <a:off x="2209800" y="1822700"/>
            <a:ext cx="77724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How ar</a:t>
            </a:r>
            <a:r>
              <a:rPr lang="en-US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e </a:t>
            </a:r>
            <a:r>
              <a:rPr lang="en-US" i="1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Hidden-Eye Close-Ups </a:t>
            </a:r>
            <a:r>
              <a:rPr lang="en-US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used as narrative devices in anime?</a:t>
            </a:r>
            <a:endParaRPr dirty="0"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185" name="Google Shape;185;p28"/>
          <p:cNvSpPr/>
          <p:nvPr/>
        </p:nvSpPr>
        <p:spPr>
          <a:xfrm>
            <a:off x="1949507" y="1655130"/>
            <a:ext cx="76200" cy="5508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2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>
            <a:spLocks noGrp="1"/>
          </p:cNvSpPr>
          <p:nvPr>
            <p:ph type="subTitle" idx="1"/>
          </p:nvPr>
        </p:nvSpPr>
        <p:spPr>
          <a:xfrm>
            <a:off x="2871324" y="2647891"/>
            <a:ext cx="6400800" cy="175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 provide a research basis for the codification of  </a:t>
            </a:r>
            <a:r>
              <a:rPr lang="en-US" sz="2800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hidden-eye close-ups </a:t>
            </a:r>
            <a:r>
              <a:rPr lang="en-US" sz="28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to </a:t>
            </a:r>
            <a:r>
              <a:rPr lang="en-US" sz="28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encourage wide-spread understanding and </a:t>
            </a:r>
            <a:r>
              <a:rPr lang="en-US" sz="28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usage.</a:t>
            </a:r>
            <a:endParaRPr sz="28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" name="Google Shape;199;p29"/>
          <p:cNvSpPr txBox="1"/>
          <p:nvPr/>
        </p:nvSpPr>
        <p:spPr>
          <a:xfrm>
            <a:off x="790500" y="580425"/>
            <a:ext cx="11401500" cy="438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 smtClean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REASON FOR THE STUDY</a:t>
            </a:r>
            <a:endParaRPr dirty="0"/>
          </a:p>
        </p:txBody>
      </p:sp>
      <p:sp>
        <p:nvSpPr>
          <p:cNvPr id="6" name="Google Shape;200;p29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162;p25"/>
          <p:cNvSpPr/>
          <p:nvPr/>
        </p:nvSpPr>
        <p:spPr>
          <a:xfrm>
            <a:off x="5357349" y="4536643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62;p25"/>
          <p:cNvSpPr/>
          <p:nvPr/>
        </p:nvSpPr>
        <p:spPr>
          <a:xfrm>
            <a:off x="5357349" y="2483061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ctrTitle"/>
          </p:nvPr>
        </p:nvSpPr>
        <p:spPr>
          <a:xfrm>
            <a:off x="2209800" y="1822700"/>
            <a:ext cx="77724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Merriweather SemiBold"/>
                <a:ea typeface="Merriweather SemiBold"/>
                <a:cs typeface="Merriweather SemiBold"/>
                <a:sym typeface="Merriweather SemiBold"/>
              </a:rPr>
              <a:t>Hidden-Eye Close-Up</a:t>
            </a:r>
            <a:endParaRPr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184" name="Google Shape;184;p28"/>
          <p:cNvSpPr txBox="1">
            <a:spLocks noGrp="1"/>
          </p:cNvSpPr>
          <p:nvPr>
            <p:ph type="subTitle" idx="1"/>
          </p:nvPr>
        </p:nvSpPr>
        <p:spPr>
          <a:xfrm>
            <a:off x="2895600" y="3578475"/>
            <a:ext cx="6400800" cy="1752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800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Definition</a:t>
            </a:r>
            <a:r>
              <a:rPr lang="en-US" sz="28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: A close-up of a character’s face that intentionally and obviously </a:t>
            </a:r>
            <a:r>
              <a:rPr lang="en-US" sz="28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omits the </a:t>
            </a:r>
            <a:r>
              <a:rPr lang="en-US" sz="28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character’s </a:t>
            </a:r>
            <a:r>
              <a:rPr lang="en-US" sz="28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eyes, leaving the final emotional state open to interpretation.</a:t>
            </a:r>
            <a:endParaRPr sz="28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5" name="Google Shape;185;p28"/>
          <p:cNvSpPr/>
          <p:nvPr/>
        </p:nvSpPr>
        <p:spPr>
          <a:xfrm>
            <a:off x="2819400" y="2270125"/>
            <a:ext cx="76200" cy="5508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 txBox="1"/>
          <p:nvPr/>
        </p:nvSpPr>
        <p:spPr>
          <a:xfrm>
            <a:off x="647700" y="1689066"/>
            <a:ext cx="5238900" cy="10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Hanich</a:t>
            </a:r>
            <a:r>
              <a:rPr lang="en-US" sz="15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: </a:t>
            </a:r>
            <a:r>
              <a:rPr lang="en-US" sz="1500" b="0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emotional engagement is often intensified by what is </a:t>
            </a:r>
            <a:r>
              <a:rPr lang="en-US" sz="1500" b="1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deliberately withheld</a:t>
            </a:r>
            <a:r>
              <a:rPr lang="en-US" sz="1500" b="0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 </a:t>
            </a:r>
            <a:endParaRPr sz="1500" i="1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Omission is a conscious artistic decision, not an oversight.</a:t>
            </a:r>
            <a:endParaRPr sz="15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2" name="Google Shape;222;p31"/>
          <p:cNvSpPr txBox="1"/>
          <p:nvPr/>
        </p:nvSpPr>
        <p:spPr>
          <a:xfrm>
            <a:off x="6381750" y="5638800"/>
            <a:ext cx="52389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Hannich </a:t>
            </a:r>
            <a:endParaRPr/>
          </a:p>
        </p:txBody>
      </p:sp>
      <p:sp>
        <p:nvSpPr>
          <p:cNvPr id="223" name="Google Shape;223;p31"/>
          <p:cNvSpPr txBox="1"/>
          <p:nvPr/>
        </p:nvSpPr>
        <p:spPr>
          <a:xfrm>
            <a:off x="1381125" y="3038991"/>
            <a:ext cx="4429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Omission: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The act of leaving elements open to interpretation.</a:t>
            </a:r>
            <a:endParaRPr/>
          </a:p>
        </p:txBody>
      </p:sp>
      <p:sp>
        <p:nvSpPr>
          <p:cNvPr id="224" name="Google Shape;224;p31"/>
          <p:cNvSpPr txBox="1"/>
          <p:nvPr/>
        </p:nvSpPr>
        <p:spPr>
          <a:xfrm>
            <a:off x="1381125" y="3848616"/>
            <a:ext cx="4429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Suggestion: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Visual cues that imply a specific mental state.</a:t>
            </a:r>
            <a:endParaRPr/>
          </a:p>
        </p:txBody>
      </p:sp>
      <p:sp>
        <p:nvSpPr>
          <p:cNvPr id="225" name="Google Shape;225;p31"/>
          <p:cNvSpPr txBox="1"/>
          <p:nvPr/>
        </p:nvSpPr>
        <p:spPr>
          <a:xfrm>
            <a:off x="1381125" y="4658241"/>
            <a:ext cx="44292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Completion:</a:t>
            </a: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The viewer actively fills in the emotional gap.</a:t>
            </a:r>
            <a:endParaRPr/>
          </a:p>
        </p:txBody>
      </p:sp>
      <p:pic>
        <p:nvPicPr>
          <p:cNvPr id="226" name="Google Shape;226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500" y="3077091"/>
            <a:ext cx="2857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2500" y="3886716"/>
            <a:ext cx="17145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52500" y="4696341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899426" y="1651725"/>
            <a:ext cx="4312801" cy="33062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30" name="Google Shape;230;p31"/>
          <p:cNvSpPr txBox="1"/>
          <p:nvPr/>
        </p:nvSpPr>
        <p:spPr>
          <a:xfrm>
            <a:off x="762000" y="571500"/>
            <a:ext cx="6137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FRAMEWORK: OMISSION</a:t>
            </a:r>
            <a:endParaRPr/>
          </a:p>
        </p:txBody>
      </p:sp>
      <p:sp>
        <p:nvSpPr>
          <p:cNvPr id="231" name="Google Shape;231;p31"/>
          <p:cNvSpPr/>
          <p:nvPr/>
        </p:nvSpPr>
        <p:spPr>
          <a:xfrm>
            <a:off x="571500" y="571500"/>
            <a:ext cx="76200" cy="4476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571500" y="6195350"/>
            <a:ext cx="109446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[6] J. Hanich, “Omission, suggestion, completion: Film and the imagination of the spectator,” Screening the Past, no. 43, 2018. </a:t>
            </a:r>
            <a:endParaRPr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" name="Google Shape;162;p25"/>
          <p:cNvSpPr/>
          <p:nvPr/>
        </p:nvSpPr>
        <p:spPr>
          <a:xfrm>
            <a:off x="647700" y="6166775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1"/>
          <p:cNvSpPr txBox="1"/>
          <p:nvPr/>
        </p:nvSpPr>
        <p:spPr>
          <a:xfrm>
            <a:off x="762000" y="571500"/>
            <a:ext cx="61374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FRAMEWORK: OMISSION</a:t>
            </a:r>
            <a:endParaRPr/>
          </a:p>
        </p:txBody>
      </p:sp>
      <p:sp>
        <p:nvSpPr>
          <p:cNvPr id="231" name="Google Shape;231;p31"/>
          <p:cNvSpPr/>
          <p:nvPr/>
        </p:nvSpPr>
        <p:spPr>
          <a:xfrm>
            <a:off x="571500" y="571500"/>
            <a:ext cx="76200" cy="4476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571500" y="6195350"/>
            <a:ext cx="10944600" cy="5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[6] J. Hanich, “Omission, suggestion, completion: Film and the imagination of the spectator,” Screening the Past, no. 43, 2018. </a:t>
            </a:r>
            <a:endParaRPr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" name="Google Shape;162;p25"/>
          <p:cNvSpPr/>
          <p:nvPr/>
        </p:nvSpPr>
        <p:spPr>
          <a:xfrm>
            <a:off x="647700" y="6166775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9600" y="2486063"/>
            <a:ext cx="2457649" cy="634364"/>
          </a:xfrm>
          <a:prstGeom prst="rect">
            <a:avLst/>
          </a:prstGeom>
          <a:solidFill>
            <a:srgbClr val="103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998484" y="2486063"/>
            <a:ext cx="2457649" cy="634364"/>
          </a:xfrm>
          <a:prstGeom prst="rect">
            <a:avLst/>
          </a:prstGeom>
          <a:solidFill>
            <a:srgbClr val="7B2C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7613824" y="2494857"/>
            <a:ext cx="2457649" cy="634364"/>
          </a:xfrm>
          <a:prstGeom prst="rect">
            <a:avLst/>
          </a:prstGeom>
          <a:solidFill>
            <a:srgbClr val="0A3D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484" y="3115338"/>
            <a:ext cx="2449513" cy="13938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115337"/>
            <a:ext cx="2457649" cy="13938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824" y="3122587"/>
            <a:ext cx="2460277" cy="13793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9600" y="2572413"/>
            <a:ext cx="2457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Omission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990348" y="2572413"/>
            <a:ext cx="2457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Suggestion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13824" y="2581207"/>
            <a:ext cx="2457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Completion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" y="4609493"/>
            <a:ext cx="2457649" cy="104644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Something is </a:t>
            </a:r>
            <a:r>
              <a:rPr lang="en-US" sz="1200" b="1" dirty="0" smtClean="0"/>
              <a:t>intentionally</a:t>
            </a:r>
            <a:r>
              <a:rPr lang="en-US" sz="1200" dirty="0" smtClean="0"/>
              <a:t> left out of the frame. This intentionality is communicated to the audience.</a:t>
            </a:r>
          </a:p>
          <a:p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3990348" y="4609493"/>
            <a:ext cx="2457649" cy="10156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Visual or oral cues (lighting, music, posture, set-up, </a:t>
            </a:r>
            <a:r>
              <a:rPr lang="en-US" sz="1200" dirty="0" err="1" smtClean="0"/>
              <a:t>etc</a:t>
            </a:r>
            <a:r>
              <a:rPr lang="en-US" sz="1200" dirty="0" smtClean="0"/>
              <a:t>) encourage audience’s participation to complete the image.</a:t>
            </a:r>
            <a:endParaRPr lang="en-US" sz="1200" dirty="0"/>
          </a:p>
        </p:txBody>
      </p:sp>
      <p:sp>
        <p:nvSpPr>
          <p:cNvPr id="33" name="TextBox 32"/>
          <p:cNvSpPr txBox="1"/>
          <p:nvPr/>
        </p:nvSpPr>
        <p:spPr>
          <a:xfrm>
            <a:off x="7605688" y="4609492"/>
            <a:ext cx="2457649" cy="1015663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Audience completes the process by filling in the film’s gaps through their own imaginative process.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19" name="Chevron 18"/>
          <p:cNvSpPr/>
          <p:nvPr/>
        </p:nvSpPr>
        <p:spPr>
          <a:xfrm>
            <a:off x="3255440" y="3496163"/>
            <a:ext cx="405349" cy="685800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Chevron 41"/>
          <p:cNvSpPr/>
          <p:nvPr/>
        </p:nvSpPr>
        <p:spPr>
          <a:xfrm>
            <a:off x="6791633" y="3496163"/>
            <a:ext cx="405349" cy="685800"/>
          </a:xfrm>
          <a:prstGeom prst="chevr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Rounded Rectangular Callout 20"/>
          <p:cNvSpPr/>
          <p:nvPr/>
        </p:nvSpPr>
        <p:spPr>
          <a:xfrm>
            <a:off x="571500" y="1306355"/>
            <a:ext cx="5130800" cy="943891"/>
          </a:xfrm>
          <a:prstGeom prst="wedgeRoundRectCallout">
            <a:avLst>
              <a:gd name="adj1" fmla="val -21823"/>
              <a:gd name="adj2" fmla="val 79722"/>
              <a:gd name="adj3" fmla="val 16667"/>
            </a:avLst>
          </a:prstGeom>
          <a:solidFill>
            <a:srgbClr val="E3D9C7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en-US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Hanich</a:t>
            </a:r>
            <a:r>
              <a:rPr lang="en-US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: “</a:t>
            </a:r>
            <a:r>
              <a:rPr lang="en-US" i="1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What is left out is not a mere lack here – it results from the conscious artistic act of leaving things open”</a:t>
            </a:r>
            <a:endParaRPr lang="en-US" i="1" dirty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07347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3"/>
          <p:cNvSpPr txBox="1"/>
          <p:nvPr/>
        </p:nvSpPr>
        <p:spPr>
          <a:xfrm>
            <a:off x="571500" y="1481012"/>
            <a:ext cx="11049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sz="2000" b="1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Qualitative </a:t>
            </a:r>
            <a:r>
              <a:rPr lang="en-US" sz="2000" b="1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Research Method:</a:t>
            </a:r>
            <a:endParaRPr lang="en-US" sz="2400" b="1" dirty="0"/>
          </a:p>
        </p:txBody>
      </p:sp>
      <p:sp>
        <p:nvSpPr>
          <p:cNvPr id="248" name="Google Shape;248;p33"/>
          <p:cNvSpPr txBox="1"/>
          <p:nvPr/>
        </p:nvSpPr>
        <p:spPr>
          <a:xfrm>
            <a:off x="398124" y="2397848"/>
            <a:ext cx="2406369" cy="173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Deliberate Omission: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Compared</a:t>
            </a:r>
            <a:r>
              <a:rPr lang="en-US" sz="1500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the </a:t>
            </a:r>
            <a:r>
              <a:rPr lang="en-US" sz="1500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Hidden-Eye Close-Up </a:t>
            </a:r>
            <a:r>
              <a:rPr lang="en-US" sz="1500" b="0" i="1" u="none" strike="noStrike" cap="none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to other shots in the same scene where eyes ARE visible.</a:t>
            </a:r>
            <a:endParaRPr dirty="0"/>
          </a:p>
        </p:txBody>
      </p:sp>
      <p:sp>
        <p:nvSpPr>
          <p:cNvPr id="249" name="Google Shape;249;p33"/>
          <p:cNvSpPr txBox="1"/>
          <p:nvPr/>
        </p:nvSpPr>
        <p:spPr>
          <a:xfrm>
            <a:off x="3499423" y="2397848"/>
            <a:ext cx="2164619" cy="1731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Visual Mechanism: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Identifying </a:t>
            </a:r>
            <a:r>
              <a:rPr lang="en-US" sz="1500" b="0" i="1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how </a:t>
            </a:r>
            <a:r>
              <a:rPr lang="en-US" sz="1500" b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the eyes </a:t>
            </a:r>
            <a:r>
              <a:rPr lang="en-US" sz="1500" b="0" u="none" strike="noStrike" cap="none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were o</a:t>
            </a:r>
            <a:r>
              <a:rPr lang="en-US" sz="1500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mitted</a:t>
            </a: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(</a:t>
            </a:r>
            <a:r>
              <a:rPr lang="en-US" sz="1500" b="0" i="0" u="none" strike="noStrike" cap="none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cropping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shadows, or hair obstruction</a:t>
            </a:r>
            <a:r>
              <a:rPr lang="en-US" sz="1500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)</a:t>
            </a:r>
            <a:endParaRPr dirty="0"/>
          </a:p>
        </p:txBody>
      </p:sp>
      <p:sp>
        <p:nvSpPr>
          <p:cNvPr id="250" name="Google Shape;250;p33"/>
          <p:cNvSpPr txBox="1"/>
          <p:nvPr/>
        </p:nvSpPr>
        <p:spPr>
          <a:xfrm>
            <a:off x="6358972" y="2224723"/>
            <a:ext cx="2690602" cy="2077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Narrative Context: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Analyzing dialogue interaction </a:t>
            </a:r>
            <a:endParaRPr lang="en-US" sz="1500" b="0" i="0" u="none" strike="noStrike" cap="none" dirty="0" smtClean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(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cross-referenced via </a:t>
            </a:r>
            <a:r>
              <a:rPr lang="en-US" sz="1500" b="0" i="0" u="none" strike="noStrike" cap="none" dirty="0" err="1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OpenAi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b="0" i="0" u="none" strike="noStrike" cap="none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Whisper/Whisper-4o), music, lighting, framing, and other scene elements</a:t>
            </a:r>
            <a:endParaRPr sz="1500" dirty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1" name="Google Shape;251;p33"/>
          <p:cNvSpPr txBox="1"/>
          <p:nvPr/>
        </p:nvSpPr>
        <p:spPr>
          <a:xfrm>
            <a:off x="9744503" y="2744096"/>
            <a:ext cx="2517065" cy="10387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Exclusion: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Characters with </a:t>
            </a:r>
            <a:r>
              <a:rPr lang="en-US" sz="1500" b="0" i="0" u="none" strike="noStrike" cap="none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masks </a:t>
            </a:r>
            <a:r>
              <a:rPr lang="en-US" sz="15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or veils were </a:t>
            </a:r>
            <a:r>
              <a:rPr lang="en-US" sz="1500" b="0" i="0" u="none" strike="noStrike" cap="none" dirty="0" smtClean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as part of character design.</a:t>
            </a:r>
            <a:endParaRPr dirty="0"/>
          </a:p>
        </p:txBody>
      </p:sp>
      <p:sp>
        <p:nvSpPr>
          <p:cNvPr id="256" name="Google Shape;256;p33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RESEARCH METHODOLOGY</a:t>
            </a:r>
            <a:endParaRPr/>
          </a:p>
        </p:txBody>
      </p:sp>
      <p:sp>
        <p:nvSpPr>
          <p:cNvPr id="257" name="Google Shape;257;p33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62;p25"/>
          <p:cNvSpPr/>
          <p:nvPr/>
        </p:nvSpPr>
        <p:spPr>
          <a:xfrm rot="5400000">
            <a:off x="2113211" y="3238863"/>
            <a:ext cx="2077493" cy="49212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2;p25"/>
          <p:cNvSpPr/>
          <p:nvPr/>
        </p:nvSpPr>
        <p:spPr>
          <a:xfrm rot="5400000">
            <a:off x="4972760" y="3238863"/>
            <a:ext cx="2077493" cy="49212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62;p25"/>
          <p:cNvSpPr/>
          <p:nvPr/>
        </p:nvSpPr>
        <p:spPr>
          <a:xfrm rot="5400000">
            <a:off x="8358292" y="3238863"/>
            <a:ext cx="2077493" cy="49212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27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2546" y="4593198"/>
            <a:ext cx="2523454" cy="1521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41;p32"/>
          <p:cNvPicPr preferRelativeResize="0"/>
          <p:nvPr/>
        </p:nvPicPr>
        <p:blipFill rotWithShape="1">
          <a:blip r:embed="rId5">
            <a:alphaModFix/>
          </a:blip>
          <a:srcRect l="56381"/>
          <a:stretch/>
        </p:blipFill>
        <p:spPr>
          <a:xfrm>
            <a:off x="630472" y="4593198"/>
            <a:ext cx="1727201" cy="1514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41;p32"/>
          <p:cNvPicPr preferRelativeResize="0"/>
          <p:nvPr/>
        </p:nvPicPr>
        <p:blipFill rotWithShape="1">
          <a:blip r:embed="rId5">
            <a:alphaModFix/>
          </a:blip>
          <a:srcRect l="414" t="1258" r="43768" b="-1258"/>
          <a:stretch/>
        </p:blipFill>
        <p:spPr>
          <a:xfrm>
            <a:off x="3377759" y="4593198"/>
            <a:ext cx="2210241" cy="1514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394" y="4593198"/>
            <a:ext cx="2500306" cy="13644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3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0"/>
          <p:cNvSpPr txBox="1"/>
          <p:nvPr/>
        </p:nvSpPr>
        <p:spPr>
          <a:xfrm>
            <a:off x="762000" y="571500"/>
            <a:ext cx="73467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WHAT IS A </a:t>
            </a:r>
            <a:r>
              <a:rPr lang="en-US" sz="2850" b="1" i="0" u="none" strike="noStrike" cap="none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CLOSE-UP SHOT?</a:t>
            </a:r>
            <a:endParaRPr/>
          </a:p>
        </p:txBody>
      </p:sp>
      <p:sp>
        <p:nvSpPr>
          <p:cNvPr id="208" name="Google Shape;208;p30"/>
          <p:cNvSpPr/>
          <p:nvPr/>
        </p:nvSpPr>
        <p:spPr>
          <a:xfrm>
            <a:off x="571500" y="571500"/>
            <a:ext cx="76200" cy="4476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9" name="Google Shape;209;p30"/>
          <p:cNvGraphicFramePr/>
          <p:nvPr/>
        </p:nvGraphicFramePr>
        <p:xfrm>
          <a:off x="836488" y="2084375"/>
          <a:ext cx="10792900" cy="3670375"/>
        </p:xfrm>
        <a:graphic>
          <a:graphicData uri="http://schemas.openxmlformats.org/drawingml/2006/table">
            <a:tbl>
              <a:tblPr>
                <a:noFill/>
                <a:tableStyleId>{6D88F913-CD18-4CFF-B0AA-D10D022E8E7D}</a:tableStyleId>
              </a:tblPr>
              <a:tblGrid>
                <a:gridCol w="274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2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9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8743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960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/>
                        <a:t>Medium Close-Up: </a:t>
                      </a:r>
                      <a:endParaRPr sz="1600" b="1"/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US" sz="1600"/>
                        <a:t>Shot from the chest or waist upward</a:t>
                      </a:r>
                      <a:endParaRPr sz="160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/>
                        <a:t>Close-up (CU): </a:t>
                      </a:r>
                      <a:endParaRPr sz="1600" b="1"/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US" sz="1600"/>
                        <a:t>Shot from upwards from the neck or shirt pockets</a:t>
                      </a:r>
                      <a:endParaRPr sz="160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/>
                        <a:t>Choker: </a:t>
                      </a:r>
                      <a:endParaRPr sz="1600" b="1"/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US" sz="1600"/>
                        <a:t>Shot from the top of the head to the chin</a:t>
                      </a:r>
                      <a:endParaRPr sz="160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/>
                        <a:t>Extreme Close-up (ECU):</a:t>
                      </a:r>
                      <a:endParaRPr sz="1600" b="1"/>
                    </a:p>
                    <a:p>
                      <a:pPr marL="0" lvl="0" indent="0" algn="ctr" rtl="0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1000"/>
                        </a:spcAft>
                        <a:buNone/>
                      </a:pPr>
                      <a:r>
                        <a:rPr lang="en-US" sz="1600"/>
                        <a:t>Focuses on one element or detail about a character or object</a:t>
                      </a:r>
                      <a:endParaRPr sz="1600"/>
                    </a:p>
                  </a:txBody>
                  <a:tcPr marL="68575" marR="68575" marT="91425" marB="91425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0" name="Google Shape;210;p30" title="Screenshot 2026-03-27 16173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00419" y="2260493"/>
            <a:ext cx="2504243" cy="140863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1" name="Google Shape;211;p30" title="Screenshot 2026-03-27 162148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25145" y="2260494"/>
            <a:ext cx="2504228" cy="140862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2" name="Google Shape;212;p30" title="Screenshot 2026-03-27 16170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75701" y="2260493"/>
            <a:ext cx="2504243" cy="140863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213" name="Google Shape;213;p30" title="Screenshot 2026-03-27 161628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836505" y="2228288"/>
            <a:ext cx="2618742" cy="147305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214" name="Google Shape;214;p30"/>
          <p:cNvSpPr txBox="1"/>
          <p:nvPr/>
        </p:nvSpPr>
        <p:spPr>
          <a:xfrm>
            <a:off x="836500" y="1536963"/>
            <a:ext cx="55008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B89E6E"/>
                </a:solidFill>
                <a:latin typeface="Merriweather"/>
                <a:ea typeface="Merriweather"/>
                <a:cs typeface="Merriweather"/>
                <a:sym typeface="Merriweather"/>
              </a:rPr>
              <a:t>Examples of a “Close-Up” Shot</a:t>
            </a:r>
            <a:endParaRPr/>
          </a:p>
        </p:txBody>
      </p:sp>
      <p:sp>
        <p:nvSpPr>
          <p:cNvPr id="215" name="Google Shape;215;p30"/>
          <p:cNvSpPr txBox="1"/>
          <p:nvPr/>
        </p:nvSpPr>
        <p:spPr>
          <a:xfrm>
            <a:off x="571500" y="5674024"/>
            <a:ext cx="10944600" cy="24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Figures:</a:t>
            </a:r>
            <a:r>
              <a:rPr lang="en-US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Examples of types of close-up shots where the eyes are used to accentuate the character’s emotional state. Images from Sotozaki , </a:t>
            </a:r>
            <a:r>
              <a:rPr lang="en-US" sz="1100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Demon Slayer: Kimetsu no Yaiba – The Movie: Mugen Train, </a:t>
            </a:r>
            <a:r>
              <a:rPr lang="en-US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2020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/>
            </a:r>
            <a:br>
              <a:rPr lang="en-US" sz="1100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[4] F. E. Beaver, Dictionary of Film Terms: The Aesthetic Companion to Film Art, 2nd ed. New York, NY: Peter Lang Publishing, 2007, p. 45.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[5] A. Orsi, “The close-up,” in Early Film Theories in Italy 1896–1922: The Little Magic Machine, F. Casetti, S. Alovisio, and L. Mazzei, Eds. Amsterdam, Netherlands: Amsterdam University Press, 2021, p. 136. </a:t>
            </a:r>
            <a:endParaRPr sz="11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2" name="Google Shape;162;p25"/>
          <p:cNvSpPr/>
          <p:nvPr/>
        </p:nvSpPr>
        <p:spPr>
          <a:xfrm>
            <a:off x="647700" y="5655007"/>
            <a:ext cx="1428750" cy="38034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2"/>
          <p:cNvSpPr txBox="1"/>
          <p:nvPr/>
        </p:nvSpPr>
        <p:spPr>
          <a:xfrm>
            <a:off x="762000" y="571500"/>
            <a:ext cx="114015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dirty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TYPES </a:t>
            </a:r>
            <a:r>
              <a:rPr lang="en-US" sz="2850" b="1" i="0" u="none" strike="noStrike" cap="none" dirty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OF </a:t>
            </a:r>
            <a:r>
              <a:rPr lang="en-US" sz="2850" b="1" i="1" dirty="0" smtClean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Hidden-Eye Close-Up</a:t>
            </a:r>
            <a:endParaRPr dirty="0"/>
          </a:p>
        </p:txBody>
      </p:sp>
      <p:sp>
        <p:nvSpPr>
          <p:cNvPr id="239" name="Google Shape;239;p32"/>
          <p:cNvSpPr/>
          <p:nvPr/>
        </p:nvSpPr>
        <p:spPr>
          <a:xfrm>
            <a:off x="571500" y="571500"/>
            <a:ext cx="76200" cy="4476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2"/>
          <p:cNvSpPr txBox="1"/>
          <p:nvPr/>
        </p:nvSpPr>
        <p:spPr>
          <a:xfrm>
            <a:off x="571500" y="6186325"/>
            <a:ext cx="10944600" cy="6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Images: </a:t>
            </a:r>
            <a:r>
              <a:rPr lang="en-US" sz="11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Sound! Euphonium, Season 2, Ep. 10, “After school </a:t>
            </a:r>
            <a:r>
              <a:rPr lang="en-US" sz="1100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obligato</a:t>
            </a:r>
            <a:r>
              <a:rPr lang="en-US" sz="11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,” Directed by T. Ishihara. Japan: Kyoto Animation, Nov. 30, 2016. [TV series episode]. </a:t>
            </a:r>
            <a:endParaRPr sz="110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r>
              <a:rPr lang="en-US" sz="11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Re:Zero</a:t>
            </a:r>
            <a:r>
              <a:rPr lang="en-US" sz="11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– Starting Life in Another World, Season 3, Ep. 1, “Theatrical malice,” Directed by M. Shinohara. Japan: White Fox, Oct. 2, 2024. [TV series episode]. </a:t>
            </a:r>
            <a:r>
              <a:rPr lang="en-US" sz="11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/>
            </a:r>
            <a:br>
              <a:rPr lang="en-US" sz="11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100" dirty="0">
                <a:solidFill>
                  <a:schemeClr val="dk1"/>
                </a:solidFill>
              </a:rPr>
              <a:t>My Hero Academia, Season 3, Ep. 22, “A talk about your quirk,” Directed by K. Nagasaki. Written by Y. Kuroda. Japan: Bones, Sep. 8, 2018. [TV series episode]. </a:t>
            </a:r>
          </a:p>
        </p:txBody>
      </p:sp>
      <p:pic>
        <p:nvPicPr>
          <p:cNvPr id="241" name="Google Shape;241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911" y="1492913"/>
            <a:ext cx="9752174" cy="4150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62;p25"/>
          <p:cNvSpPr/>
          <p:nvPr/>
        </p:nvSpPr>
        <p:spPr>
          <a:xfrm>
            <a:off x="647700" y="6172037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2" name="Google Shape;282;p35"/>
          <p:cNvGrpSpPr/>
          <p:nvPr/>
        </p:nvGrpSpPr>
        <p:grpSpPr>
          <a:xfrm>
            <a:off x="5620055" y="864085"/>
            <a:ext cx="6114900" cy="5670100"/>
            <a:chOff x="5905500" y="886405"/>
            <a:chExt cx="5823714" cy="5400095"/>
          </a:xfrm>
        </p:grpSpPr>
        <p:pic>
          <p:nvPicPr>
            <p:cNvPr id="283" name="Google Shape;283;p35" title="Screenshot 2025-05-29 230035.png"/>
            <p:cNvPicPr preferRelativeResize="0"/>
            <p:nvPr/>
          </p:nvPicPr>
          <p:blipFill rotWithShape="1">
            <a:blip r:embed="rId4">
              <a:alphaModFix/>
            </a:blip>
            <a:srcRect l="209" r="199"/>
            <a:stretch/>
          </p:blipFill>
          <p:spPr>
            <a:xfrm>
              <a:off x="5905500" y="1333500"/>
              <a:ext cx="5715000" cy="3219600"/>
            </a:xfrm>
            <a:prstGeom prst="roundRect">
              <a:avLst>
                <a:gd name="adj" fmla="val 2366"/>
              </a:avLst>
            </a:prstGeom>
            <a:noFill/>
            <a:ln>
              <a:noFill/>
            </a:ln>
          </p:spPr>
        </p:pic>
        <p:pic>
          <p:nvPicPr>
            <p:cNvPr id="284" name="Google Shape;284;p35"/>
            <p:cNvPicPr preferRelativeResize="0"/>
            <p:nvPr/>
          </p:nvPicPr>
          <p:blipFill rotWithShape="1">
            <a:blip r:embed="rId5">
              <a:alphaModFix/>
            </a:blip>
            <a:srcRect t="120" b="130"/>
            <a:stretch/>
          </p:blipFill>
          <p:spPr>
            <a:xfrm>
              <a:off x="5905500" y="4762500"/>
              <a:ext cx="1714500" cy="962100"/>
            </a:xfrm>
            <a:prstGeom prst="roundRect">
              <a:avLst>
                <a:gd name="adj" fmla="val 3960"/>
              </a:avLst>
            </a:prstGeom>
            <a:noFill/>
            <a:ln>
              <a:noFill/>
            </a:ln>
          </p:spPr>
        </p:pic>
        <p:pic>
          <p:nvPicPr>
            <p:cNvPr id="285" name="Google Shape;285;p35"/>
            <p:cNvPicPr preferRelativeResize="0"/>
            <p:nvPr/>
          </p:nvPicPr>
          <p:blipFill rotWithShape="1">
            <a:blip r:embed="rId6">
              <a:alphaModFix/>
            </a:blip>
            <a:srcRect t="120" b="130"/>
            <a:stretch/>
          </p:blipFill>
          <p:spPr>
            <a:xfrm>
              <a:off x="7905750" y="4762500"/>
              <a:ext cx="1714500" cy="962100"/>
            </a:xfrm>
            <a:prstGeom prst="roundRect">
              <a:avLst>
                <a:gd name="adj" fmla="val 3960"/>
              </a:avLst>
            </a:prstGeom>
            <a:noFill/>
            <a:ln>
              <a:noFill/>
            </a:ln>
          </p:spPr>
        </p:pic>
        <p:pic>
          <p:nvPicPr>
            <p:cNvPr id="286" name="Google Shape;286;p35"/>
            <p:cNvPicPr preferRelativeResize="0"/>
            <p:nvPr/>
          </p:nvPicPr>
          <p:blipFill rotWithShape="1">
            <a:blip r:embed="rId7">
              <a:alphaModFix/>
            </a:blip>
            <a:srcRect t="120" b="130"/>
            <a:stretch/>
          </p:blipFill>
          <p:spPr>
            <a:xfrm>
              <a:off x="9906000" y="4762500"/>
              <a:ext cx="1714500" cy="962100"/>
            </a:xfrm>
            <a:prstGeom prst="roundRect">
              <a:avLst>
                <a:gd name="adj" fmla="val 3960"/>
              </a:avLst>
            </a:prstGeom>
            <a:noFill/>
            <a:ln>
              <a:noFill/>
            </a:ln>
          </p:spPr>
        </p:pic>
        <p:sp>
          <p:nvSpPr>
            <p:cNvPr id="287" name="Google Shape;287;p35"/>
            <p:cNvSpPr/>
            <p:nvPr/>
          </p:nvSpPr>
          <p:spPr>
            <a:xfrm>
              <a:off x="5905500" y="5905500"/>
              <a:ext cx="5715000" cy="381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5"/>
            <p:cNvSpPr txBox="1"/>
            <p:nvPr/>
          </p:nvSpPr>
          <p:spPr>
            <a:xfrm>
              <a:off x="6014214" y="886405"/>
              <a:ext cx="5715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5" i="1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Fig 1. Additional occurrences of visual obstruction with Asuka during emotional moments</a:t>
              </a:r>
              <a:endParaRPr sz="1155" i="1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89" name="Google Shape;289;p35"/>
          <p:cNvSpPr txBox="1"/>
          <p:nvPr/>
        </p:nvSpPr>
        <p:spPr>
          <a:xfrm>
            <a:off x="857250" y="1953052"/>
            <a:ext cx="4762500" cy="323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B89E6E"/>
                </a:solidFill>
                <a:latin typeface="Merriweather"/>
                <a:ea typeface="Merriweather"/>
                <a:cs typeface="Merriweather"/>
                <a:sym typeface="Merriweather"/>
              </a:rPr>
              <a:t>Tanaka Asuka</a:t>
            </a:r>
            <a:endParaRPr sz="2400" b="1">
              <a:solidFill>
                <a:srgbClr val="B89E6E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0" name="Google Shape;290;p35"/>
          <p:cNvSpPr txBox="1"/>
          <p:nvPr/>
        </p:nvSpPr>
        <p:spPr>
          <a:xfrm>
            <a:off x="857250" y="2654652"/>
            <a:ext cx="4403400" cy="22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Additional Occurrences: </a:t>
            </a:r>
            <a:r>
              <a:rPr lang="en-US" sz="145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Director Tatsuya Ishihara predominantly employs hidden-eye close-ups for Asuka's character throughout the series. These unexplained moments are emphasized by the reactions of the surrounding characters, specifically frustration from the mystery surrounding Asuka’s intentions.</a:t>
            </a:r>
            <a:endParaRPr sz="145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45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91" name="Google Shape;291;p35"/>
          <p:cNvSpPr txBox="1"/>
          <p:nvPr/>
        </p:nvSpPr>
        <p:spPr>
          <a:xfrm>
            <a:off x="762000" y="571500"/>
            <a:ext cx="4857900" cy="95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CASE STUDY: SOUND! EUPHONIUM</a:t>
            </a:r>
            <a:endParaRPr sz="3100" b="1">
              <a:solidFill>
                <a:srgbClr val="0A192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92" name="Google Shape;292;p35"/>
          <p:cNvSpPr/>
          <p:nvPr/>
        </p:nvSpPr>
        <p:spPr>
          <a:xfrm>
            <a:off x="571500" y="571500"/>
            <a:ext cx="76200" cy="9852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5"/>
          <p:cNvSpPr txBox="1"/>
          <p:nvPr/>
        </p:nvSpPr>
        <p:spPr>
          <a:xfrm>
            <a:off x="571500" y="6203950"/>
            <a:ext cx="10944600" cy="6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Sound! </a:t>
            </a:r>
            <a:r>
              <a:rPr lang="en-US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Euphonium,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Directed by T. Ishihara. Japan: Kyoto Animation, Nov. 30, 2016. [TV series episode]. </a:t>
            </a:r>
            <a:endParaRPr i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" name="Google Shape;162;p25"/>
          <p:cNvSpPr/>
          <p:nvPr/>
        </p:nvSpPr>
        <p:spPr>
          <a:xfrm>
            <a:off x="647700" y="6172037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4"/>
          <p:cNvSpPr txBox="1"/>
          <p:nvPr/>
        </p:nvSpPr>
        <p:spPr>
          <a:xfrm>
            <a:off x="762000" y="571500"/>
            <a:ext cx="4857900" cy="954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CASE STUDY: SOUND! EUPHONIUM</a:t>
            </a:r>
            <a:endParaRPr sz="3100" b="1">
              <a:solidFill>
                <a:srgbClr val="0A192F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5" name="Google Shape;265;p34"/>
          <p:cNvSpPr/>
          <p:nvPr/>
        </p:nvSpPr>
        <p:spPr>
          <a:xfrm>
            <a:off x="571500" y="571500"/>
            <a:ext cx="76200" cy="9852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34"/>
          <p:cNvSpPr txBox="1"/>
          <p:nvPr/>
        </p:nvSpPr>
        <p:spPr>
          <a:xfrm>
            <a:off x="857250" y="1789950"/>
            <a:ext cx="4762500" cy="323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B89E6E"/>
                </a:solidFill>
                <a:latin typeface="Merriweather"/>
                <a:ea typeface="Merriweather"/>
                <a:cs typeface="Merriweather"/>
                <a:sym typeface="Merriweather"/>
              </a:rPr>
              <a:t>Tanaka Asuka</a:t>
            </a:r>
            <a:endParaRPr sz="2400" b="1">
              <a:solidFill>
                <a:srgbClr val="B89E6E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267" name="Google Shape;267;p34"/>
          <p:cNvSpPr txBox="1"/>
          <p:nvPr/>
        </p:nvSpPr>
        <p:spPr>
          <a:xfrm>
            <a:off x="857250" y="2326675"/>
            <a:ext cx="4293900" cy="6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Hidden-eye close up shots reflect the character’s emotional elusivity</a:t>
            </a:r>
            <a:endParaRPr sz="1600"/>
          </a:p>
        </p:txBody>
      </p:sp>
      <p:sp>
        <p:nvSpPr>
          <p:cNvPr id="268" name="Google Shape;268;p34"/>
          <p:cNvSpPr txBox="1"/>
          <p:nvPr/>
        </p:nvSpPr>
        <p:spPr>
          <a:xfrm>
            <a:off x="1143000" y="3306025"/>
            <a:ext cx="4403400" cy="22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5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Narrative Context:</a:t>
            </a:r>
            <a:r>
              <a:rPr lang="en-US" sz="145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 confrontation where protagonist Kumiko seeks to understand </a:t>
            </a:r>
            <a:r>
              <a:rPr lang="en-US" sz="1450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Asuka’s</a:t>
            </a:r>
            <a:r>
              <a:rPr lang="en-US" sz="145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aloofness.</a:t>
            </a:r>
            <a:endParaRPr sz="145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5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Visual Mechanism:</a:t>
            </a:r>
            <a:r>
              <a:rPr lang="en-US" sz="145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Brief, 1.22s shots; eyes are cropped out or hidden by hair and opaque glasses.</a:t>
            </a:r>
            <a:endParaRPr sz="145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5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Narrative Effect:</a:t>
            </a:r>
            <a:r>
              <a:rPr lang="en-US" sz="145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The close-up withholds more than it reveals, turning intimacy into dissonance and mirroring Kumiko’s lack of access.</a:t>
            </a:r>
            <a:endParaRPr sz="160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450" b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9" name="Google Shape;269;p34"/>
          <p:cNvSpPr txBox="1"/>
          <p:nvPr/>
        </p:nvSpPr>
        <p:spPr>
          <a:xfrm>
            <a:off x="857250" y="3284275"/>
            <a:ext cx="114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70" name="Google Shape;270;p34"/>
          <p:cNvSpPr txBox="1"/>
          <p:nvPr/>
        </p:nvSpPr>
        <p:spPr>
          <a:xfrm>
            <a:off x="857250" y="3963498"/>
            <a:ext cx="114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271" name="Google Shape;271;p34"/>
          <p:cNvSpPr txBox="1"/>
          <p:nvPr/>
        </p:nvSpPr>
        <p:spPr>
          <a:xfrm>
            <a:off x="857250" y="4631227"/>
            <a:ext cx="114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pic>
        <p:nvPicPr>
          <p:cNvPr id="273" name="Google Shape;273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00825" y="1655525"/>
            <a:ext cx="5944839" cy="423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34" title="Screenshot 2025-06-16 004213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302671" y="3029371"/>
            <a:ext cx="2273157" cy="12797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4" title="Screenshot 2025-06-20 034356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302673" y="4456908"/>
            <a:ext cx="2275103" cy="1279757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4"/>
          <p:cNvSpPr txBox="1"/>
          <p:nvPr/>
        </p:nvSpPr>
        <p:spPr>
          <a:xfrm>
            <a:off x="571500" y="6203950"/>
            <a:ext cx="10944600" cy="6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Sound! Euphonium, Season 2, Ep. 10, “After school obligato,” Directed by T. Ishihara. Japan: Kyoto Animation, Nov. 30, 2016. [TV series episode]. </a:t>
            </a:r>
            <a:endParaRPr i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" name="Google Shape;162;p25"/>
          <p:cNvSpPr/>
          <p:nvPr/>
        </p:nvSpPr>
        <p:spPr>
          <a:xfrm>
            <a:off x="647700" y="6172037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p3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2" name="Google Shape;282;p35"/>
          <p:cNvGrpSpPr/>
          <p:nvPr/>
        </p:nvGrpSpPr>
        <p:grpSpPr>
          <a:xfrm>
            <a:off x="5620055" y="864085"/>
            <a:ext cx="6114900" cy="5670100"/>
            <a:chOff x="5905500" y="886405"/>
            <a:chExt cx="5823714" cy="5400095"/>
          </a:xfrm>
        </p:grpSpPr>
        <p:pic>
          <p:nvPicPr>
            <p:cNvPr id="283" name="Google Shape;283;p35"/>
            <p:cNvPicPr preferRelativeResize="0"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5500" y="1394184"/>
              <a:ext cx="5715000" cy="3098231"/>
            </a:xfrm>
            <a:prstGeom prst="roundRect">
              <a:avLst>
                <a:gd name="adj" fmla="val 2366"/>
              </a:avLst>
            </a:prstGeom>
            <a:noFill/>
            <a:ln>
              <a:noFill/>
            </a:ln>
          </p:spPr>
        </p:pic>
        <p:pic>
          <p:nvPicPr>
            <p:cNvPr id="284" name="Google Shape;284;p35"/>
            <p:cNvPicPr preferRelativeResize="0"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7898" y="4762500"/>
              <a:ext cx="1489703" cy="962100"/>
            </a:xfrm>
            <a:prstGeom prst="roundRect">
              <a:avLst>
                <a:gd name="adj" fmla="val 3960"/>
              </a:avLst>
            </a:prstGeom>
            <a:noFill/>
            <a:ln>
              <a:noFill/>
            </a:ln>
          </p:spPr>
        </p:pic>
        <p:pic>
          <p:nvPicPr>
            <p:cNvPr id="285" name="Google Shape;285;p35"/>
            <p:cNvPicPr preferRelativeResize="0"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5750" y="4777742"/>
              <a:ext cx="1714500" cy="931615"/>
            </a:xfrm>
            <a:prstGeom prst="roundRect">
              <a:avLst>
                <a:gd name="adj" fmla="val 3960"/>
              </a:avLst>
            </a:prstGeom>
            <a:noFill/>
            <a:ln>
              <a:noFill/>
            </a:ln>
          </p:spPr>
        </p:pic>
        <p:pic>
          <p:nvPicPr>
            <p:cNvPr id="286" name="Google Shape;286;p35"/>
            <p:cNvPicPr preferRelativeResize="0"/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2" t="20714" r="1923" b="25326"/>
            <a:stretch/>
          </p:blipFill>
          <p:spPr>
            <a:xfrm>
              <a:off x="9971226" y="4762500"/>
              <a:ext cx="1628824" cy="962100"/>
            </a:xfrm>
            <a:prstGeom prst="roundRect">
              <a:avLst>
                <a:gd name="adj" fmla="val 3960"/>
              </a:avLst>
            </a:prstGeom>
            <a:noFill/>
            <a:ln>
              <a:noFill/>
            </a:ln>
          </p:spPr>
        </p:pic>
        <p:sp>
          <p:nvSpPr>
            <p:cNvPr id="287" name="Google Shape;287;p35"/>
            <p:cNvSpPr/>
            <p:nvPr/>
          </p:nvSpPr>
          <p:spPr>
            <a:xfrm>
              <a:off x="5905500" y="5905500"/>
              <a:ext cx="5715000" cy="3810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5"/>
            <p:cNvSpPr txBox="1"/>
            <p:nvPr/>
          </p:nvSpPr>
          <p:spPr>
            <a:xfrm>
              <a:off x="6014214" y="886405"/>
              <a:ext cx="5715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5" i="1" dirty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Fig </a:t>
              </a:r>
              <a:r>
                <a:rPr lang="en-US" sz="1155" i="1" dirty="0" smtClean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2. </a:t>
              </a:r>
              <a:r>
                <a:rPr lang="en-US" sz="1155" i="1" dirty="0" smtClean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Control shots of </a:t>
              </a:r>
              <a:r>
                <a:rPr lang="en-US" sz="1155" i="1" dirty="0" err="1" smtClean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Regulus</a:t>
              </a:r>
              <a:r>
                <a:rPr lang="en-US" sz="1155" i="1" dirty="0" smtClean="0">
                  <a:solidFill>
                    <a:srgbClr val="64748B"/>
                  </a:solidFill>
                  <a:latin typeface="Lato"/>
                  <a:ea typeface="Lato"/>
                  <a:cs typeface="Lato"/>
                  <a:sym typeface="Lato"/>
                </a:rPr>
                <a:t> in other scenes prove the character has eyes and his evil nature</a:t>
              </a:r>
              <a:endParaRPr sz="1155" i="1" dirty="0">
                <a:solidFill>
                  <a:srgbClr val="64748B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sp>
        <p:nvSpPr>
          <p:cNvPr id="290" name="Google Shape;290;p35"/>
          <p:cNvSpPr txBox="1"/>
          <p:nvPr/>
        </p:nvSpPr>
        <p:spPr>
          <a:xfrm>
            <a:off x="857250" y="2654652"/>
            <a:ext cx="4403400" cy="22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Reintroducing a Character: </a:t>
            </a:r>
            <a:r>
              <a:rPr lang="en-US" sz="145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Shinohara introduces </a:t>
            </a:r>
            <a:r>
              <a:rPr lang="en-US" sz="1450" dirty="0" err="1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Regulus</a:t>
            </a:r>
            <a:r>
              <a:rPr lang="en-US" sz="145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for the 3</a:t>
            </a:r>
            <a:r>
              <a:rPr lang="en-US" sz="1450" baseline="300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rd</a:t>
            </a:r>
            <a:r>
              <a:rPr lang="en-US" sz="145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time in the series, yet obscures his face. In episode 1 of the third season, </a:t>
            </a:r>
            <a:r>
              <a:rPr lang="en-US" sz="1450" dirty="0" err="1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Regulus’s</a:t>
            </a:r>
            <a:r>
              <a:rPr lang="en-US" sz="145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face is concealed for the entire introduction. The question is </a:t>
            </a:r>
            <a:r>
              <a:rPr lang="en-US" sz="1450" b="1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why?</a:t>
            </a:r>
            <a:endParaRPr sz="145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450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" name="Google Shape;299;p36"/>
          <p:cNvSpPr txBox="1"/>
          <p:nvPr/>
        </p:nvSpPr>
        <p:spPr>
          <a:xfrm>
            <a:off x="762000" y="762000"/>
            <a:ext cx="50006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CASE STUDY: RE:ZERO</a:t>
            </a:r>
            <a:endParaRPr dirty="0"/>
          </a:p>
        </p:txBody>
      </p:sp>
      <p:sp>
        <p:nvSpPr>
          <p:cNvPr id="16" name="Google Shape;300;p36"/>
          <p:cNvSpPr/>
          <p:nvPr/>
        </p:nvSpPr>
        <p:spPr>
          <a:xfrm>
            <a:off x="571500" y="762000"/>
            <a:ext cx="76200" cy="4476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301;p36"/>
          <p:cNvSpPr txBox="1"/>
          <p:nvPr/>
        </p:nvSpPr>
        <p:spPr>
          <a:xfrm>
            <a:off x="857250" y="1789950"/>
            <a:ext cx="4762500" cy="323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B89E6E"/>
                </a:solidFill>
                <a:latin typeface="Merriweather"/>
                <a:ea typeface="Merriweather"/>
                <a:cs typeface="Merriweather"/>
                <a:sym typeface="Merriweather"/>
              </a:rPr>
              <a:t>Regulus Corneas: Visual Warning</a:t>
            </a:r>
            <a:endParaRPr sz="2400" b="1">
              <a:solidFill>
                <a:srgbClr val="B89E6E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18" name="Google Shape;309;p36"/>
          <p:cNvSpPr txBox="1"/>
          <p:nvPr/>
        </p:nvSpPr>
        <p:spPr>
          <a:xfrm>
            <a:off x="571500" y="6194920"/>
            <a:ext cx="11255010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Re:Zero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– Starting Life in Another World, Season </a:t>
            </a:r>
            <a:r>
              <a:rPr lang="en-US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3, 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Directed by M. Shinohara. Japan: White Fox, Oct. 2, 2024. [TV series </a:t>
            </a:r>
            <a:r>
              <a:rPr lang="en-US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episodes]. </a:t>
            </a:r>
            <a:endParaRPr i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" name="Google Shape;162;p25"/>
          <p:cNvSpPr/>
          <p:nvPr/>
        </p:nvSpPr>
        <p:spPr>
          <a:xfrm>
            <a:off x="647700" y="6172037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948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2922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6"/>
          <p:cNvSpPr txBox="1"/>
          <p:nvPr/>
        </p:nvSpPr>
        <p:spPr>
          <a:xfrm>
            <a:off x="762000" y="762000"/>
            <a:ext cx="50006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 dirty="0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CASE STUDY: RE:ZERO</a:t>
            </a:r>
            <a:endParaRPr dirty="0"/>
          </a:p>
        </p:txBody>
      </p:sp>
      <p:sp>
        <p:nvSpPr>
          <p:cNvPr id="300" name="Google Shape;300;p36"/>
          <p:cNvSpPr/>
          <p:nvPr/>
        </p:nvSpPr>
        <p:spPr>
          <a:xfrm>
            <a:off x="571500" y="762000"/>
            <a:ext cx="76200" cy="4476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36"/>
          <p:cNvSpPr txBox="1"/>
          <p:nvPr/>
        </p:nvSpPr>
        <p:spPr>
          <a:xfrm>
            <a:off x="857250" y="1789950"/>
            <a:ext cx="4762500" cy="3231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solidFill>
                  <a:srgbClr val="B89E6E"/>
                </a:solidFill>
                <a:latin typeface="Merriweather"/>
                <a:ea typeface="Merriweather"/>
                <a:cs typeface="Merriweather"/>
                <a:sym typeface="Merriweather"/>
              </a:rPr>
              <a:t>Regulus Corneas: Visual Warning</a:t>
            </a:r>
            <a:endParaRPr sz="2400" b="1">
              <a:solidFill>
                <a:srgbClr val="B89E6E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302" name="Google Shape;302;p36"/>
          <p:cNvSpPr txBox="1"/>
          <p:nvPr/>
        </p:nvSpPr>
        <p:spPr>
          <a:xfrm>
            <a:off x="1143000" y="3306025"/>
            <a:ext cx="4403400" cy="226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Narrative Context:</a:t>
            </a:r>
            <a:r>
              <a:rPr lang="en-US" sz="145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Character introduction</a:t>
            </a:r>
            <a:endParaRPr sz="145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Visual Mechanism:</a:t>
            </a:r>
            <a:r>
              <a:rPr lang="en-US" sz="145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Continuous, shadow obstruction independent of motivated lighting; elevated angles prevent eye contact, establishing superiority.</a:t>
            </a:r>
            <a:endParaRPr sz="145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45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Narrative Effect:</a:t>
            </a:r>
            <a:r>
              <a:rPr lang="en-US" sz="145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Polite pleasantries vs. constant visual concealment creates deep unease.</a:t>
            </a:r>
            <a:endParaRPr sz="1600"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3" name="Google Shape;303;p36"/>
          <p:cNvSpPr txBox="1"/>
          <p:nvPr/>
        </p:nvSpPr>
        <p:spPr>
          <a:xfrm>
            <a:off x="857250" y="3284275"/>
            <a:ext cx="114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304" name="Google Shape;304;p36"/>
          <p:cNvSpPr txBox="1"/>
          <p:nvPr/>
        </p:nvSpPr>
        <p:spPr>
          <a:xfrm>
            <a:off x="857250" y="2326684"/>
            <a:ext cx="4953000" cy="5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</a:t>
            </a: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idden-eye shots, using shadow obstruction to signal instability.</a:t>
            </a:r>
            <a:endParaRPr/>
          </a:p>
        </p:txBody>
      </p:sp>
      <p:sp>
        <p:nvSpPr>
          <p:cNvPr id="305" name="Google Shape;305;p36"/>
          <p:cNvSpPr txBox="1"/>
          <p:nvPr/>
        </p:nvSpPr>
        <p:spPr>
          <a:xfrm>
            <a:off x="857250" y="3723725"/>
            <a:ext cx="114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sp>
        <p:nvSpPr>
          <p:cNvPr id="306" name="Google Shape;306;p36"/>
          <p:cNvSpPr txBox="1"/>
          <p:nvPr/>
        </p:nvSpPr>
        <p:spPr>
          <a:xfrm>
            <a:off x="857250" y="4659159"/>
            <a:ext cx="1143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•</a:t>
            </a:r>
            <a:endParaRPr/>
          </a:p>
        </p:txBody>
      </p:sp>
      <p:pic>
        <p:nvPicPr>
          <p:cNvPr id="307" name="Google Shape;307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8501" y="337200"/>
            <a:ext cx="4630726" cy="6349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6"/>
          <p:cNvPicPr preferRelativeResize="0"/>
          <p:nvPr/>
        </p:nvPicPr>
        <p:blipFill rotWithShape="1">
          <a:blip r:embed="rId3">
            <a:alphaModFix amt="96000"/>
          </a:blip>
          <a:srcRect/>
          <a:stretch/>
        </p:blipFill>
        <p:spPr>
          <a:xfrm>
            <a:off x="762000" y="3050600"/>
            <a:ext cx="5048400" cy="2839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6"/>
          <p:cNvSpPr txBox="1"/>
          <p:nvPr/>
        </p:nvSpPr>
        <p:spPr>
          <a:xfrm>
            <a:off x="571500" y="6037125"/>
            <a:ext cx="5327700" cy="82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Re:Zero</a:t>
            </a:r>
            <a:r>
              <a:rPr lang="en-US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– Starting Life in Another World, Season 3, Ep. 10, “Theatrical malice,” Directed by M. Shinohara. Japan: White Fox, Oct. 2, 2024. [TV series episode]. </a:t>
            </a:r>
            <a:endParaRPr i="1" dirty="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" name="Google Shape;162;p25"/>
          <p:cNvSpPr/>
          <p:nvPr/>
        </p:nvSpPr>
        <p:spPr>
          <a:xfrm>
            <a:off x="647700" y="6070275"/>
            <a:ext cx="1428750" cy="285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Google Shape;314;p3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5" name="Google Shape;315;p37"/>
          <p:cNvGraphicFramePr/>
          <p:nvPr/>
        </p:nvGraphicFramePr>
        <p:xfrm>
          <a:off x="571500" y="1624012"/>
          <a:ext cx="11049000" cy="3371875"/>
        </p:xfrm>
        <a:graphic>
          <a:graphicData uri="http://schemas.openxmlformats.org/drawingml/2006/table">
            <a:tbl>
              <a:tblPr firstRow="1" bandRow="1">
                <a:noFill/>
                <a:tableStyleId>{617FD69E-C9D8-49AE-A3B2-04925DD095D4}</a:tableStyleId>
              </a:tblPr>
              <a:tblGrid>
                <a:gridCol w="214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9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0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4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Metric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A192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Sound! Euphonium (2.10)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A192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Re:Zero (3.01)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A192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4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Character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Tanaka Asuka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Regulus Corneas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4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Mechanism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Framing / Hair Obstruction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Shadow / Framing Omission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4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Frequency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Twice (Strategic)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Seven Times (Introductory)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43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Effect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Awkwardness &amp; Empathy Block; </a:t>
                      </a:r>
                      <a:r>
                        <a:rPr lang="en-US" sz="1500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Thematic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Threat, Instability &amp; Unease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6" name="Google Shape;316;p37"/>
          <p:cNvSpPr/>
          <p:nvPr/>
        </p:nvSpPr>
        <p:spPr>
          <a:xfrm>
            <a:off x="571500" y="2952750"/>
            <a:ext cx="21468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37"/>
          <p:cNvSpPr/>
          <p:nvPr/>
        </p:nvSpPr>
        <p:spPr>
          <a:xfrm>
            <a:off x="2718196" y="2952750"/>
            <a:ext cx="46989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37"/>
          <p:cNvSpPr/>
          <p:nvPr/>
        </p:nvSpPr>
        <p:spPr>
          <a:xfrm>
            <a:off x="7416998" y="2952750"/>
            <a:ext cx="4203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37"/>
          <p:cNvSpPr/>
          <p:nvPr/>
        </p:nvSpPr>
        <p:spPr>
          <a:xfrm>
            <a:off x="571500" y="3629025"/>
            <a:ext cx="21468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37"/>
          <p:cNvSpPr/>
          <p:nvPr/>
        </p:nvSpPr>
        <p:spPr>
          <a:xfrm>
            <a:off x="2718196" y="3629025"/>
            <a:ext cx="46989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37"/>
          <p:cNvSpPr/>
          <p:nvPr/>
        </p:nvSpPr>
        <p:spPr>
          <a:xfrm>
            <a:off x="7416998" y="3629025"/>
            <a:ext cx="4203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7"/>
          <p:cNvSpPr/>
          <p:nvPr/>
        </p:nvSpPr>
        <p:spPr>
          <a:xfrm>
            <a:off x="571500" y="4305300"/>
            <a:ext cx="21468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37"/>
          <p:cNvSpPr/>
          <p:nvPr/>
        </p:nvSpPr>
        <p:spPr>
          <a:xfrm>
            <a:off x="2718196" y="4305300"/>
            <a:ext cx="46989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37"/>
          <p:cNvSpPr/>
          <p:nvPr/>
        </p:nvSpPr>
        <p:spPr>
          <a:xfrm>
            <a:off x="7416998" y="4305300"/>
            <a:ext cx="4203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7"/>
          <p:cNvSpPr/>
          <p:nvPr/>
        </p:nvSpPr>
        <p:spPr>
          <a:xfrm>
            <a:off x="571500" y="4981575"/>
            <a:ext cx="21468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37"/>
          <p:cNvSpPr/>
          <p:nvPr/>
        </p:nvSpPr>
        <p:spPr>
          <a:xfrm>
            <a:off x="2718196" y="4981575"/>
            <a:ext cx="46989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7"/>
          <p:cNvSpPr/>
          <p:nvPr/>
        </p:nvSpPr>
        <p:spPr>
          <a:xfrm>
            <a:off x="7416998" y="4981575"/>
            <a:ext cx="4203600" cy="96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7"/>
          <p:cNvSpPr txBox="1"/>
          <p:nvPr/>
        </p:nvSpPr>
        <p:spPr>
          <a:xfrm>
            <a:off x="762000" y="571500"/>
            <a:ext cx="11401425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COMPARATIVE ANALYSIS RESULTS</a:t>
            </a:r>
            <a:endParaRPr/>
          </a:p>
        </p:txBody>
      </p:sp>
      <p:sp>
        <p:nvSpPr>
          <p:cNvPr id="329" name="Google Shape;329;p37"/>
          <p:cNvSpPr/>
          <p:nvPr/>
        </p:nvSpPr>
        <p:spPr>
          <a:xfrm>
            <a:off x="571500" y="571500"/>
            <a:ext cx="76200" cy="447675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>
            <a:spLocks noGrp="1"/>
          </p:cNvSpPr>
          <p:nvPr>
            <p:ph type="ctrTitle"/>
          </p:nvPr>
        </p:nvSpPr>
        <p:spPr>
          <a:xfrm>
            <a:off x="2209800" y="1822700"/>
            <a:ext cx="7772400" cy="14700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How ar</a:t>
            </a:r>
            <a:r>
              <a:rPr lang="en-US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e </a:t>
            </a:r>
            <a:r>
              <a:rPr lang="en-US" i="1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Hidden-Eye Close-Ups </a:t>
            </a:r>
            <a:r>
              <a:rPr lang="en-US" dirty="0" smtClean="0">
                <a:latin typeface="Merriweather SemiBold"/>
                <a:ea typeface="Merriweather SemiBold"/>
                <a:cs typeface="Merriweather SemiBold"/>
                <a:sym typeface="Merriweather SemiBold"/>
              </a:rPr>
              <a:t>used as narrative devices in anime?</a:t>
            </a:r>
            <a:endParaRPr dirty="0">
              <a:latin typeface="Merriweather SemiBold"/>
              <a:ea typeface="Merriweather SemiBold"/>
              <a:cs typeface="Merriweather SemiBold"/>
              <a:sym typeface="Merriweather SemiBold"/>
            </a:endParaRPr>
          </a:p>
        </p:txBody>
      </p:sp>
      <p:sp>
        <p:nvSpPr>
          <p:cNvPr id="185" name="Google Shape;185;p28"/>
          <p:cNvSpPr/>
          <p:nvPr/>
        </p:nvSpPr>
        <p:spPr>
          <a:xfrm>
            <a:off x="1949507" y="1655130"/>
            <a:ext cx="76200" cy="5508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01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9"/>
          <p:cNvSpPr txBox="1"/>
          <p:nvPr/>
        </p:nvSpPr>
        <p:spPr>
          <a:xfrm>
            <a:off x="571500" y="2831526"/>
            <a:ext cx="9953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AutoNum type="arabicPeriod" startAt="3"/>
            </a:pPr>
            <a:r>
              <a:rPr lang="en-US" sz="1500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Sound! Euphonium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Season 2, Ep. 10, “After school </a:t>
            </a:r>
            <a:r>
              <a:rPr lang="en-US" sz="1500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obligato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,” Directed by T. Ishihara. Japan: Kyoto Animation, Nov. 30, 2016. [TV series episode].</a:t>
            </a:r>
            <a:endParaRPr sz="1500" dirty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6" name="Google Shape;346;p39"/>
          <p:cNvSpPr txBox="1"/>
          <p:nvPr/>
        </p:nvSpPr>
        <p:spPr>
          <a:xfrm>
            <a:off x="762000" y="571500"/>
            <a:ext cx="114015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IMAGE SOURCES</a:t>
            </a:r>
            <a:endParaRPr/>
          </a:p>
        </p:txBody>
      </p:sp>
      <p:sp>
        <p:nvSpPr>
          <p:cNvPr id="347" name="Google Shape;347;p39"/>
          <p:cNvSpPr/>
          <p:nvPr/>
        </p:nvSpPr>
        <p:spPr>
          <a:xfrm>
            <a:off x="571500" y="571500"/>
            <a:ext cx="76200" cy="4476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9"/>
          <p:cNvSpPr txBox="1"/>
          <p:nvPr/>
        </p:nvSpPr>
        <p:spPr>
          <a:xfrm>
            <a:off x="571500" y="3513564"/>
            <a:ext cx="995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AutoNum type="arabicPeriod" startAt="4"/>
            </a:pPr>
            <a:r>
              <a:rPr lang="en-US" sz="1500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i="1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Re:Zero</a:t>
            </a:r>
            <a:r>
              <a:rPr lang="en-US" sz="1500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– Starting Life in Another World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Season 3, Ep. </a:t>
            </a:r>
            <a:r>
              <a:rPr lang="en-US" sz="15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1, 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“Theatrical malice,” Directed by M. Shinohara. Japan: White Fox, Oct. 2, 2024. [TV series episode]. </a:t>
            </a:r>
            <a:endParaRPr sz="1500" dirty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49" name="Google Shape;349;p39"/>
          <p:cNvSpPr txBox="1"/>
          <p:nvPr/>
        </p:nvSpPr>
        <p:spPr>
          <a:xfrm>
            <a:off x="571500" y="1502250"/>
            <a:ext cx="9953700" cy="4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AutoNum type="arabicPeriod"/>
            </a:pPr>
            <a:r>
              <a:rPr lang="en-US" sz="1500" i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Demon Slayer: Kimetsu no Yaiba – The Movie: Mugen Train, </a:t>
            </a:r>
            <a:r>
              <a:rPr lang="en-US" sz="15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Directed by Haruo Sotozaki. Tokyo, Japan: Aniplex / Funimation, 2020. [Motion picture]. </a:t>
            </a:r>
            <a:endParaRPr sz="15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50" name="Google Shape;350;p39"/>
          <p:cNvSpPr txBox="1"/>
          <p:nvPr/>
        </p:nvSpPr>
        <p:spPr>
          <a:xfrm>
            <a:off x="582706" y="2184288"/>
            <a:ext cx="995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ato"/>
              <a:buAutoNum type="arabicPeriod" startAt="2"/>
            </a:pP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J. </a:t>
            </a:r>
            <a:r>
              <a:rPr lang="en-US" sz="1500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Hanich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“Omission, suggestion, completion: Film and the imagination of the spectator,” </a:t>
            </a:r>
            <a:r>
              <a:rPr lang="en-US" sz="1500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Screening the Past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no. 43, 2018. </a:t>
            </a:r>
            <a:endParaRPr sz="1500" dirty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" name="Google Shape;348;p39"/>
          <p:cNvSpPr txBox="1"/>
          <p:nvPr/>
        </p:nvSpPr>
        <p:spPr>
          <a:xfrm>
            <a:off x="571500" y="4160802"/>
            <a:ext cx="9953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323850">
              <a:buClr>
                <a:schemeClr val="dk1"/>
              </a:buClr>
              <a:buSzPts val="1500"/>
              <a:buFont typeface="Lato"/>
              <a:buAutoNum type="arabicPeriod" startAt="4"/>
            </a:pPr>
            <a:r>
              <a:rPr lang="en-US" sz="1500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500" i="1" dirty="0" err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Re:Zero</a:t>
            </a:r>
            <a:r>
              <a:rPr lang="en-US" sz="1500" i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– Starting Life in Another World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Season 3, </a:t>
            </a:r>
            <a:r>
              <a:rPr lang="en-US" sz="15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Ep. 15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5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“A Hideous Dinner Party,” Directed 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by M. Shinohara. Japan: White Fox, </a:t>
            </a:r>
            <a:r>
              <a:rPr lang="en-US" sz="1500" dirty="0" smtClean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Mar. 19, 2025. </a:t>
            </a:r>
            <a:r>
              <a:rPr lang="en-US" sz="15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[TV series episode]. </a:t>
            </a:r>
            <a:endParaRPr sz="1500" dirty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CF0"/>
        </a:solidFill>
        <a:effectLst/>
      </p:bgPr>
    </p:bg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4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40"/>
          <p:cNvSpPr txBox="1"/>
          <p:nvPr/>
        </p:nvSpPr>
        <p:spPr>
          <a:xfrm>
            <a:off x="762000" y="571500"/>
            <a:ext cx="114015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REFERENCES</a:t>
            </a:r>
            <a:endParaRPr/>
          </a:p>
        </p:txBody>
      </p:sp>
      <p:sp>
        <p:nvSpPr>
          <p:cNvPr id="357" name="Google Shape;357;p40"/>
          <p:cNvSpPr/>
          <p:nvPr/>
        </p:nvSpPr>
        <p:spPr>
          <a:xfrm>
            <a:off x="571500" y="571500"/>
            <a:ext cx="76200" cy="447600"/>
          </a:xfrm>
          <a:prstGeom prst="rect">
            <a:avLst/>
          </a:prstGeom>
          <a:solidFill>
            <a:srgbClr val="B89E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40"/>
          <p:cNvSpPr txBox="1"/>
          <p:nvPr/>
        </p:nvSpPr>
        <p:spPr>
          <a:xfrm>
            <a:off x="571500" y="1275225"/>
            <a:ext cx="5021100" cy="52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J. Hanich, “Omission, suggestion, completion: Film and the imagination of the spectator,” </a:t>
            </a:r>
            <a:r>
              <a:rPr lang="en-US" sz="1000" i="1">
                <a:solidFill>
                  <a:schemeClr val="dk1"/>
                </a:solidFill>
              </a:rPr>
              <a:t>Screening the Past</a:t>
            </a:r>
            <a:r>
              <a:rPr lang="en-US" sz="1000">
                <a:solidFill>
                  <a:schemeClr val="dk1"/>
                </a:solidFill>
              </a:rPr>
              <a:t>, no. 43, 2018.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 i="1">
                <a:solidFill>
                  <a:schemeClr val="dk1"/>
                </a:solidFill>
              </a:rPr>
              <a:t>Sound! Euphonium</a:t>
            </a:r>
            <a:r>
              <a:rPr lang="en-US" sz="1000">
                <a:solidFill>
                  <a:schemeClr val="dk1"/>
                </a:solidFill>
              </a:rPr>
              <a:t>, Season 2, Ep. 10, “After school obligato,” Directed by T. Ishihara. Japan: Kyoto Animation, Nov. 30, 2016. [TV series episode].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 i="1">
                <a:solidFill>
                  <a:schemeClr val="dk1"/>
                </a:solidFill>
              </a:rPr>
              <a:t>Re:Zero – Starting Life in Another World</a:t>
            </a:r>
            <a:r>
              <a:rPr lang="en-US" sz="1000">
                <a:solidFill>
                  <a:schemeClr val="dk1"/>
                </a:solidFill>
              </a:rPr>
              <a:t>, Season 3, Ep. 10, “Theatrical malice,” Directed by M. Shinohara. Japan: White Fox, Oct. 2, 2024. [TV series episode].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A. Brown, “Narrative technique: Point of view,” vol. 1, 2024. Unpublished.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I. Ribó,</a:t>
            </a:r>
            <a:r>
              <a:rPr lang="en-US" sz="1000" i="1">
                <a:solidFill>
                  <a:schemeClr val="dk1"/>
                </a:solidFill>
              </a:rPr>
              <a:t> Prose Fiction: An Introduction to the Semiotics of Narrative</a:t>
            </a:r>
            <a:r>
              <a:rPr lang="en-US" sz="1000">
                <a:solidFill>
                  <a:schemeClr val="dk1"/>
                </a:solidFill>
              </a:rPr>
              <a:t>. Cambridge, UK: Open Book Publishers, 2019, pp. 2–3.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J. E. Cutting, “Narrative theory and the dynamics of popular movies,” </a:t>
            </a:r>
            <a:r>
              <a:rPr lang="en-US" sz="1000" i="1">
                <a:solidFill>
                  <a:schemeClr val="dk1"/>
                </a:solidFill>
              </a:rPr>
              <a:t>Psychon. Bull</a:t>
            </a:r>
            <a:r>
              <a:rPr lang="en-US" sz="1000">
                <a:solidFill>
                  <a:schemeClr val="dk1"/>
                </a:solidFill>
              </a:rPr>
              <a:t>. Rev., vol. 23, p. 1713, 2016. 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N. Kashaka and N. Nyiramukama, “Cinematic techniques: Shaping viewer perception and emotion,” </a:t>
            </a:r>
            <a:r>
              <a:rPr lang="en-US" sz="1000" i="1">
                <a:solidFill>
                  <a:schemeClr val="dk1"/>
                </a:solidFill>
              </a:rPr>
              <a:t>Res. Invention J. Curr. Issues Arts Manag.</a:t>
            </a:r>
            <a:r>
              <a:rPr lang="en-US" sz="1000">
                <a:solidFill>
                  <a:schemeClr val="dk1"/>
                </a:solidFill>
              </a:rPr>
              <a:t>, vol. 4, pp. 28–29, 2025.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B. Brown, </a:t>
            </a:r>
            <a:r>
              <a:rPr lang="en-US" sz="1000" i="1">
                <a:solidFill>
                  <a:schemeClr val="dk1"/>
                </a:solidFill>
              </a:rPr>
              <a:t>Cinematography: Theory and Practice – For Cinematographers and Directors</a:t>
            </a:r>
            <a:r>
              <a:rPr lang="en-US" sz="1000">
                <a:solidFill>
                  <a:schemeClr val="dk1"/>
                </a:solidFill>
              </a:rPr>
              <a:t>, 4th ed. Abingdon, UK: Routledge, 2022, pp. 67, 71.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F. E. Beaver, Dictionary of Film Terms: The Aesthetic Companion to Film Art, 2nd ed. New York, NY: Peter Lang Publishing, 2007, p. 45.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W. H. Hall, Understanding Cinema. New York, NY: Greenwood Press, 1975, pp. 82–83.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Demon Slayer: Kimetsu no Yaiba – The Movie: Mugen Train, Directed by Haruo Sotozaki. Tokyo, Japan: Aniplex / Funimation, 2020. [Motion picture].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A. Orsi, “The close-up,” in Early Film Theories in Italy 1896–1922: The Little Magic Machine, F. Casetti, S. Alovisio, and L. Mazzei, Eds. Amsterdam, Netherlands: Amsterdam University Press, 2021, p. 136.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M. Franca, N. Bolognini, and M. Brysbaert, “Seeing emotions in the eyes: A validated test to study individual differences in the perception of basic emotions,” Cogn. Res. Princ. Implic., vol. 8, no. 1, pp. 1–14, 2023. </a:t>
            </a:r>
            <a:endParaRPr sz="100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/>
            </a:pPr>
            <a:r>
              <a:rPr lang="en-US" sz="1000">
                <a:solidFill>
                  <a:schemeClr val="dk1"/>
                </a:solidFill>
              </a:rPr>
              <a:t>D. Matsumoto, “Cultural influences on the perception of emotion,” J. Cross-Cult. Psychol., vol. 20, no. 1, p. 92, 1989. </a:t>
            </a:r>
            <a:endParaRPr sz="1000">
              <a:solidFill>
                <a:schemeClr val="dk1"/>
              </a:solidFill>
            </a:endParaRPr>
          </a:p>
        </p:txBody>
      </p:sp>
      <p:sp>
        <p:nvSpPr>
          <p:cNvPr id="359" name="Google Shape;359;p40"/>
          <p:cNvSpPr txBox="1"/>
          <p:nvPr/>
        </p:nvSpPr>
        <p:spPr>
          <a:xfrm>
            <a:off x="5940025" y="1275225"/>
            <a:ext cx="5869200" cy="51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B. Rooney and K. E. </a:t>
            </a:r>
            <a:r>
              <a:rPr lang="en-US" sz="1000" dirty="0" err="1">
                <a:solidFill>
                  <a:schemeClr val="dk1"/>
                </a:solidFill>
              </a:rPr>
              <a:t>Bálint</a:t>
            </a:r>
            <a:r>
              <a:rPr lang="en-US" sz="1000" dirty="0">
                <a:solidFill>
                  <a:schemeClr val="dk1"/>
                </a:solidFill>
              </a:rPr>
              <a:t>, “Watching more closely: Shot scale affects film viewers’ theory of mind tendency but not ability,” Front. Psychol., vol. 8, pp. 5–8, 2017.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L. </a:t>
            </a:r>
            <a:r>
              <a:rPr lang="en-US" sz="1000" dirty="0" err="1">
                <a:solidFill>
                  <a:schemeClr val="dk1"/>
                </a:solidFill>
              </a:rPr>
              <a:t>Jungbauer</a:t>
            </a:r>
            <a:r>
              <a:rPr lang="en-US" sz="1000" dirty="0">
                <a:solidFill>
                  <a:schemeClr val="dk1"/>
                </a:solidFill>
              </a:rPr>
              <a:t>, “The effect of motion dynamics and POV shots on film viewers’ narrative engagement, empathy and arousal,” B.S. thesis, Dept. </a:t>
            </a:r>
            <a:r>
              <a:rPr lang="en-US" sz="1000" dirty="0" err="1">
                <a:solidFill>
                  <a:schemeClr val="dk1"/>
                </a:solidFill>
              </a:rPr>
              <a:t>Commun</a:t>
            </a:r>
            <a:r>
              <a:rPr lang="en-US" sz="1000" dirty="0">
                <a:solidFill>
                  <a:schemeClr val="dk1"/>
                </a:solidFill>
              </a:rPr>
              <a:t>. and Inf. Sci., Tilburg Univ., Tilburg, Netherlands, 2018, pp. 15-16.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H. K. Nguyen, “The culture of ambiguity: Ma in Japanese culture and design movement posters,” Design Issues, vol. 36, no. 4, pp. 73–74, Autumn 2020.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G. </a:t>
            </a:r>
            <a:r>
              <a:rPr lang="en-US" sz="1000" dirty="0" err="1">
                <a:solidFill>
                  <a:schemeClr val="dk1"/>
                </a:solidFill>
              </a:rPr>
              <a:t>Nitschke</a:t>
            </a:r>
            <a:r>
              <a:rPr lang="en-US" sz="1000" dirty="0">
                <a:solidFill>
                  <a:schemeClr val="dk1"/>
                </a:solidFill>
              </a:rPr>
              <a:t>, “MA: Place, Space, Void,” Kyoto Journal, May 16, 2018. [Online]. Available: https://kyotojournal.org/culture-arts/ma-place-space-void/. [Accessed: April 10, 2026].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S. </a:t>
            </a:r>
            <a:r>
              <a:rPr lang="en-US" sz="1000" dirty="0" err="1">
                <a:solidFill>
                  <a:schemeClr val="dk1"/>
                </a:solidFill>
              </a:rPr>
              <a:t>Goda</a:t>
            </a:r>
            <a:r>
              <a:rPr lang="en-US" sz="1000" dirty="0">
                <a:solidFill>
                  <a:schemeClr val="dk1"/>
                </a:solidFill>
              </a:rPr>
              <a:t>, “Cinematic experience: Examining the psychological effects of film,” Ph.D. dissertation, </a:t>
            </a:r>
            <a:r>
              <a:rPr lang="en-US" sz="1000" dirty="0" err="1">
                <a:solidFill>
                  <a:schemeClr val="dk1"/>
                </a:solidFill>
              </a:rPr>
              <a:t>Northumbria</a:t>
            </a:r>
            <a:r>
              <a:rPr lang="en-US" sz="1000" dirty="0">
                <a:solidFill>
                  <a:schemeClr val="dk1"/>
                </a:solidFill>
              </a:rPr>
              <a:t> Univ., Newcastle upon Tyne, UK, 2010, pp. 3-4. [Online]. Available: https://researchportal.northumbria.ac.uk/ws/portalfiles/portal/177404381/SachiyoGodaThesisUNN.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N. Cohn, A. Taylor-Weiner, and S. Grossman, “Framing attention in Japanese and American comics: Cross-cultural differences in attentional structure,” Front. Psychol., vol. 3, pp. 240–241, 2012.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 err="1">
                <a:solidFill>
                  <a:schemeClr val="dk1"/>
                </a:solidFill>
              </a:rPr>
              <a:t>Reddit</a:t>
            </a:r>
            <a:r>
              <a:rPr lang="en-US" sz="1000" dirty="0">
                <a:solidFill>
                  <a:schemeClr val="dk1"/>
                </a:solidFill>
              </a:rPr>
              <a:t> user, “What does it mean, in general, when a character’s eyes are hidden?” Reddit.com, Mar. 1, 2021. [Online]. Available: https://www.reddit.com/r/anime/comments/lvc44c/what_does_it_mean_in_general_when_a_characters/. [Accessed: April 10, 2026].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“Eyes convey truth in </a:t>
            </a:r>
            <a:r>
              <a:rPr lang="en-US" sz="1000" dirty="0" err="1">
                <a:solidFill>
                  <a:schemeClr val="dk1"/>
                </a:solidFill>
              </a:rPr>
              <a:t>Fullmetal</a:t>
            </a:r>
            <a:r>
              <a:rPr lang="en-US" sz="1000" dirty="0">
                <a:solidFill>
                  <a:schemeClr val="dk1"/>
                </a:solidFill>
              </a:rPr>
              <a:t> Alchemist: Brotherhood,” Under The Scope,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7, 2016. [Online Video]. Available: https://www.youtube.com/watch?v=4H4dYeXt-uk. [Accessed: April 10, 2026].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My Hero Academia, Season 3, Ep. 22, “A talk about your quirk,” Directed by K. Nagasaki. Written by Y. Kuroda. Japan: Bones, Sep. 8, 2018. [TV series episode].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D. </a:t>
            </a:r>
            <a:r>
              <a:rPr lang="en-US" sz="1000" dirty="0" err="1">
                <a:solidFill>
                  <a:schemeClr val="dk1"/>
                </a:solidFill>
              </a:rPr>
              <a:t>Bordwell</a:t>
            </a:r>
            <a:r>
              <a:rPr lang="en-US" sz="1000" dirty="0">
                <a:solidFill>
                  <a:schemeClr val="dk1"/>
                </a:solidFill>
              </a:rPr>
              <a:t>, K. Thompson, and J. Smith, Film Art: An Introduction, 12th ed. New York, NY: McGraw-Hill Education, 2020, pp. 191-192. </a:t>
            </a:r>
            <a:endParaRPr sz="1000" dirty="0">
              <a:solidFill>
                <a:schemeClr val="dk1"/>
              </a:solidFill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AutoNum type="arabicPeriod" startAt="15"/>
            </a:pPr>
            <a:r>
              <a:rPr lang="en-US" sz="1000" dirty="0">
                <a:solidFill>
                  <a:schemeClr val="dk1"/>
                </a:solidFill>
              </a:rPr>
              <a:t>F. E. Beaver, Dictionary of Film Terms: The Aesthetic Companion to Film Analysis. New York, NY: </a:t>
            </a:r>
            <a:r>
              <a:rPr lang="en-US" sz="1000" dirty="0" err="1">
                <a:solidFill>
                  <a:schemeClr val="dk1"/>
                </a:solidFill>
              </a:rPr>
              <a:t>Twayne</a:t>
            </a:r>
            <a:r>
              <a:rPr lang="en-US" sz="1000" dirty="0">
                <a:solidFill>
                  <a:schemeClr val="dk1"/>
                </a:solidFill>
              </a:rPr>
              <a:t> Publishers, 1994, p. 221.</a:t>
            </a:r>
            <a:endParaRPr sz="1000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" name="Google Shape;364;p41" title="A_minimalist_cinematic_composition_embodying_202604300223.jpeg"/>
          <p:cNvPicPr preferRelativeResize="0"/>
          <p:nvPr/>
        </p:nvPicPr>
        <p:blipFill rotWithShape="1">
          <a:blip r:embed="rId3">
            <a:alphaModFix amt="50000"/>
          </a:blip>
          <a:srcRect l="387" r="397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41"/>
          <p:cNvSpPr txBox="1"/>
          <p:nvPr/>
        </p:nvSpPr>
        <p:spPr>
          <a:xfrm>
            <a:off x="3500675" y="1743075"/>
            <a:ext cx="5190648" cy="1085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0" b="1" i="0" u="none" strike="noStrike" cap="none">
                <a:solidFill>
                  <a:srgbClr val="0A192F"/>
                </a:solidFill>
                <a:latin typeface="Merriweather"/>
                <a:ea typeface="Merriweather"/>
                <a:cs typeface="Merriweather"/>
                <a:sym typeface="Merriweather"/>
              </a:rPr>
              <a:t>Questions?</a:t>
            </a:r>
            <a:endParaRPr/>
          </a:p>
        </p:txBody>
      </p:sp>
      <p:sp>
        <p:nvSpPr>
          <p:cNvPr id="366" name="Google Shape;366;p41"/>
          <p:cNvSpPr txBox="1"/>
          <p:nvPr/>
        </p:nvSpPr>
        <p:spPr>
          <a:xfrm>
            <a:off x="3339299" y="3057525"/>
            <a:ext cx="5513400" cy="8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Hiding the Eyes: Narrative Effects of Hidden-Eye Close-Ups in Anime</a:t>
            </a:r>
            <a:endParaRPr sz="210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67" name="Google Shape;367;p41"/>
          <p:cNvSpPr txBox="1"/>
          <p:nvPr/>
        </p:nvSpPr>
        <p:spPr>
          <a:xfrm>
            <a:off x="5367323" y="4419600"/>
            <a:ext cx="27225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ChristaSprings@yahoo.com</a:t>
            </a:r>
            <a:endParaRPr/>
          </a:p>
        </p:txBody>
      </p:sp>
      <p:sp>
        <p:nvSpPr>
          <p:cNvPr id="368" name="Google Shape;368;p41"/>
          <p:cNvSpPr txBox="1"/>
          <p:nvPr/>
        </p:nvSpPr>
        <p:spPr>
          <a:xfrm>
            <a:off x="5367337" y="4953000"/>
            <a:ext cx="22671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Dongseo University, Busan</a:t>
            </a:r>
            <a:endParaRPr/>
          </a:p>
        </p:txBody>
      </p:sp>
      <p:pic>
        <p:nvPicPr>
          <p:cNvPr id="369" name="Google Shape;369;p4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38712" y="4410075"/>
            <a:ext cx="228600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4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8712" y="4933950"/>
            <a:ext cx="228600" cy="24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2408</Words>
  <Application>Microsoft Office PowerPoint</Application>
  <PresentationFormat>Widescreen</PresentationFormat>
  <Paragraphs>157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Merriweather SemiBold</vt:lpstr>
      <vt:lpstr>Arial</vt:lpstr>
      <vt:lpstr>Merriweather</vt:lpstr>
      <vt:lpstr>Lato</vt:lpstr>
      <vt:lpstr>Calibri</vt:lpstr>
      <vt:lpstr>Wingdings</vt:lpstr>
      <vt:lpstr>Office Theme</vt:lpstr>
      <vt:lpstr>Office Theme</vt:lpstr>
      <vt:lpstr>PowerPoint Presentation</vt:lpstr>
      <vt:lpstr>TABLE OF CONTENTS</vt:lpstr>
      <vt:lpstr>PowerPoint Presentation</vt:lpstr>
      <vt:lpstr>How are Hidden-Eye Close-Ups used as narrative devices in anime?</vt:lpstr>
      <vt:lpstr>PowerPoint Presentation</vt:lpstr>
      <vt:lpstr>Hidden-Eye Close-Up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are Hidden-Eye Close-Ups used as narrative devices in anime?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</dc:creator>
  <cp:lastModifiedBy>IC</cp:lastModifiedBy>
  <cp:revision>19</cp:revision>
  <dcterms:modified xsi:type="dcterms:W3CDTF">2026-10-28T15:01:51Z</dcterms:modified>
</cp:coreProperties>
</file>