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2" r:id="rId9"/>
    <p:sldId id="263" r:id="rId10"/>
    <p:sldId id="264" r:id="rId11"/>
    <p:sldId id="265" r:id="rId12"/>
    <p:sldId id="273" r:id="rId13"/>
    <p:sldId id="271" r:id="rId14"/>
    <p:sldId id="269" r:id="rId15"/>
    <p:sldId id="267" r:id="rId16"/>
    <p:sldId id="268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urpose" id="{0027EDD8-1F57-DBA9-FB3C-2FD2BCDD2724}">
          <p14:sldIdLst>
            <p14:sldId id="256"/>
            <p14:sldId id="257"/>
          </p14:sldIdLst>
        </p14:section>
        <p14:section name="Context" id="{C11EBF73-9EB7-3599-CF40-E598D6C11C2A}">
          <p14:sldIdLst>
            <p14:sldId id="258"/>
          </p14:sldIdLst>
        </p14:section>
        <p14:section name="Method" id="{DEEC93F3-C1D7-70E8-1F21-60E0D2359B53}">
          <p14:sldIdLst>
            <p14:sldId id="259"/>
            <p14:sldId id="260"/>
            <p14:sldId id="261"/>
            <p14:sldId id="270"/>
          </p14:sldIdLst>
        </p14:section>
        <p14:section name="Results" id="{10FA157F-E38F-26EB-BD47-5E7ADAF05497}">
          <p14:sldIdLst>
            <p14:sldId id="272"/>
            <p14:sldId id="263"/>
            <p14:sldId id="264"/>
            <p14:sldId id="265"/>
            <p14:sldId id="273"/>
          </p14:sldIdLst>
        </p14:section>
        <p14:section name="Backup" id="{C908BB7C-1313-2623-451E-32FB7406ECE2}">
          <p14:sldIdLst>
            <p14:sldId id="271"/>
            <p14:sldId id="269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B5C"/>
    <a:srgbClr val="F7FAFD"/>
    <a:srgbClr val="9B5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09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Joint work between Kasetsart and Tamkang. 12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with: our goal is to let someone prove they own an image, when all they have is the image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Gap A is why we chose this pipeline — [8],[9] solved it, not us. Gap B is what this paper actually tests. Bridge line: the post-generation setting is already solved; what is not settled is how that pipeline should be configured per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steps only, do not read every box. Step 3 is where both fixed decisions live. ~1:20.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two questions drive everything that follows.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decides where to write. The other decides what to write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8617D-F776-B8DA-5325-6F43ED94C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8175E1-7FBD-2BE4-4680-0739D8EFC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68B65-D1BC-CD56-0776-AC69C4E07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decides where to write. The other decides what to write there.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F0918-9C02-603C-D99D-9E64CC4BB1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Keep this short. Name the dataset, the model and the threshold, then move on. Do not read the twelve attacks — they are in the backup if anyone asks. The point to land: three position rules, each run at the full schedule and again with early stopping.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Read it as two separate effects. Position assignment changes where the payload goes: detection barely moves, 69 to 70, but the observed false-positive rate drops from 11 to 6. Coefficient-aware matching changes what is written at each selected location, and that is what drives robustness: 70 to 98, with false positives unchanged at 6. Pause after ninety-eight. Then note early stopping costs one point for an 11% time saving.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Rule stops around iteration 50 on average. Runtime saving is bounded because attacks and detection are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limitations yourself before anyone asks. It makes Q&amp;A far easier.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08376-BD54-2C39-916C-0E0B8B1D8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8FCE7-8777-EA76-2653-8C7D39168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AE7F54-70D4-803F-8290-739432B1A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limitations yourself before anyone asks. It makes Q&amp;A far easier.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BF5AC-D2CC-C6B6-C91D-C8989E7037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7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92D3-A598-589E-4669-6B30D3B48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929B5A-CDB2-2487-6614-AFBCC5A4A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F17C7-0CCF-3DBE-3930-99C12FD6C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4E4E4-4CDC-9014-69AD-218791E07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08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the Adam stage responds to early stopping; attacks ~14 s and detection ~10 s are constant, which is why the saving is bounded at 11%.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PSNR is measured after the SSIM-targeted mixing stage, which is why it exceeds the pre-mixing values in Table 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10908792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94760"/>
            <a:ext cx="10908792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417320"/>
            <a:ext cx="10908792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B6E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005840"/>
            <a:ext cx="10908792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2286000"/>
            <a:ext cx="10908792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D8E3E3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10908792" cy="17373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  <a:cs typeface="Arial" panose="020B0604020202020204" pitchFamily="34" charset="0"/>
              </a:rPr>
              <a:t>Coefficient-Aware Global Assignment for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1"/>
                </a:solidFill>
                <a:cs typeface="Arial" panose="020B0604020202020204" pitchFamily="34" charset="0"/>
              </a:rPr>
              <a:t>Robust Latent-DCT Watermarking in Stable Diffusion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94760"/>
            <a:ext cx="109087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2"/>
                </a:solidFill>
              </a:rPr>
              <a:t>Chakkratorn </a:t>
            </a:r>
            <a:r>
              <a:rPr lang="en-US" sz="2800" dirty="0" err="1">
                <a:solidFill>
                  <a:schemeClr val="tx2"/>
                </a:solidFill>
              </a:rPr>
              <a:t>Kwakhong</a:t>
            </a:r>
            <a:r>
              <a:rPr lang="en-US" sz="2800" dirty="0">
                <a:solidFill>
                  <a:schemeClr val="tx2"/>
                </a:solidFill>
              </a:rPr>
              <a:t> · Chien-Chang Chen · Cheng-Hsiu Li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 err="1">
                <a:solidFill>
                  <a:schemeClr val="tx2"/>
                </a:solidFill>
              </a:rPr>
              <a:t>Somchoke</a:t>
            </a:r>
            <a:r>
              <a:rPr lang="en-US" sz="2800" dirty="0">
                <a:solidFill>
                  <a:schemeClr val="tx2"/>
                </a:solidFill>
              </a:rPr>
              <a:t> Ruengittinun · Worasait Suwannik</a:t>
            </a:r>
            <a:endParaRPr lang="en-US" sz="28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 </a:t>
            </a:r>
            <a:endParaRPr lang="en-US" sz="2400" dirty="0"/>
          </a:p>
          <a:p>
            <a:pPr marL="0" indent="0" algn="ctr">
              <a:buNone/>
            </a:pPr>
            <a:r>
              <a:rPr lang="en-US" sz="2000" i="1" dirty="0">
                <a:solidFill>
                  <a:srgbClr val="5A6672"/>
                </a:solidFill>
              </a:rPr>
              <a:t>Kasetsart University, Thailand   ·   Tamkang University, Taiwan</a:t>
            </a:r>
            <a:endParaRPr lang="en-US" sz="2800" dirty="0"/>
          </a:p>
        </p:txBody>
      </p:sp>
      <p:sp>
        <p:nvSpPr>
          <p:cNvPr id="4" name="title-mark"/>
          <p:cNvSpPr/>
          <p:nvPr/>
        </p:nvSpPr>
        <p:spPr>
          <a:xfrm>
            <a:off x="5394960" y="1417320"/>
            <a:ext cx="1371600" cy="50292"/>
          </a:xfrm>
          <a:prstGeom prst="rect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Problem and Research Goal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0" y="1497671"/>
            <a:ext cx="7004304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Metadata is stripped on re-encoding</a:t>
            </a:r>
            <a:endParaRPr lang="en-US" sz="240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2400" dirty="0"/>
              <a:t>Training-based watermarking is costly</a:t>
            </a:r>
          </a:p>
          <a:p>
            <a:pPr marL="342900" indent="-342900" algn="l">
              <a:buSzPct val="100000"/>
              <a:buChar char="•"/>
            </a:pPr>
            <a:r>
              <a:rPr lang="en-US" sz="2400" dirty="0"/>
              <a:t>Frozen-model latent methods ignore image content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4314148-7250-C1EB-2909-842E8EDA9FEF}"/>
              </a:ext>
            </a:extLst>
          </p:cNvPr>
          <p:cNvGrpSpPr/>
          <p:nvPr/>
        </p:nvGrpSpPr>
        <p:grpSpPr>
          <a:xfrm>
            <a:off x="5032250" y="4383576"/>
            <a:ext cx="6035040" cy="2062944"/>
            <a:chOff x="640080" y="3794760"/>
            <a:chExt cx="6035040" cy="1783080"/>
          </a:xfrm>
        </p:grpSpPr>
        <p:sp>
          <p:nvSpPr>
            <p:cNvPr id="4" name="goal-card"/>
            <p:cNvSpPr/>
            <p:nvPr/>
          </p:nvSpPr>
          <p:spPr>
            <a:xfrm>
              <a:off x="640080" y="3794760"/>
              <a:ext cx="6035040" cy="1783080"/>
            </a:xfrm>
            <a:prstGeom prst="roundRect">
              <a:avLst>
                <a:gd name="adj" fmla="val 4103"/>
              </a:avLst>
            </a:prstGeom>
            <a:solidFill>
              <a:srgbClr val="EEF3F5"/>
            </a:solidFill>
            <a:ln w="12700">
              <a:solidFill>
                <a:srgbClr val="D8E3E3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 3"/>
            <p:cNvSpPr txBox="1"/>
            <p:nvPr/>
          </p:nvSpPr>
          <p:spPr>
            <a:xfrm>
              <a:off x="770636" y="3862710"/>
              <a:ext cx="18288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kern="0" spc="200" dirty="0">
                  <a:solidFill>
                    <a:srgbClr val="C2410C"/>
                  </a:solidFill>
                </a:rPr>
                <a:t>GOAL</a:t>
              </a:r>
              <a:endParaRPr lang="en-US" sz="2000" dirty="0"/>
            </a:p>
          </p:txBody>
        </p:sp>
        <p:sp>
          <p:nvSpPr>
            <p:cNvPr id="6" name="Text 4"/>
            <p:cNvSpPr txBox="1"/>
            <p:nvPr/>
          </p:nvSpPr>
          <p:spPr>
            <a:xfrm>
              <a:off x="1280160" y="4238663"/>
              <a:ext cx="53949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/>
                <a:t>Enable reliable and computationally practical watermarking of existing diffusion-generated images without retraining the model</a:t>
              </a:r>
            </a:p>
          </p:txBody>
        </p:sp>
      </p:grp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B00890E-AD43-7020-6C4D-265C32AC3919}"/>
              </a:ext>
            </a:extLst>
          </p:cNvPr>
          <p:cNvGrpSpPr/>
          <p:nvPr/>
        </p:nvGrpSpPr>
        <p:grpSpPr>
          <a:xfrm>
            <a:off x="640080" y="1491662"/>
            <a:ext cx="3928873" cy="4330550"/>
            <a:chOff x="1124728" y="1466856"/>
            <a:chExt cx="3928873" cy="4330550"/>
          </a:xfrm>
        </p:grpSpPr>
        <p:sp>
          <p:nvSpPr>
            <p:cNvPr id="24" name="Text 9">
              <a:extLst>
                <a:ext uri="{FF2B5EF4-FFF2-40B4-BE49-F238E27FC236}">
                  <a16:creationId xmlns:a16="http://schemas.microsoft.com/office/drawing/2014/main" id="{C699BACF-B990-0AAA-43DF-90A85C30B868}"/>
                </a:ext>
              </a:extLst>
            </p:cNvPr>
            <p:cNvSpPr txBox="1"/>
            <p:nvPr/>
          </p:nvSpPr>
          <p:spPr>
            <a:xfrm>
              <a:off x="1124728" y="3043093"/>
              <a:ext cx="350215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9AA7B1"/>
                  </a:solidFill>
                </a:rPr>
                <a:t>↓</a:t>
              </a:r>
              <a:endParaRPr lang="en-US" sz="18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6059C91-9796-189E-BB13-265843D0176A}"/>
                </a:ext>
              </a:extLst>
            </p:cNvPr>
            <p:cNvGrpSpPr/>
            <p:nvPr/>
          </p:nvGrpSpPr>
          <p:grpSpPr>
            <a:xfrm>
              <a:off x="1124728" y="1466856"/>
              <a:ext cx="3928873" cy="4330550"/>
              <a:chOff x="7854696" y="812950"/>
              <a:chExt cx="3928873" cy="4330550"/>
            </a:xfrm>
          </p:grpSpPr>
          <p:sp>
            <p:nvSpPr>
              <p:cNvPr id="9" name="Text 7"/>
              <p:cNvSpPr txBox="1"/>
              <p:nvPr/>
            </p:nvSpPr>
            <p:spPr>
              <a:xfrm>
                <a:off x="8674609" y="812950"/>
                <a:ext cx="3108960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17202A"/>
                    </a:solidFill>
                  </a:rPr>
                  <a:t>Generated Image</a:t>
                </a:r>
                <a:endParaRPr lang="en-US" sz="2000" dirty="0"/>
              </a:p>
            </p:txBody>
          </p:sp>
          <p:sp>
            <p:nvSpPr>
              <p:cNvPr id="11" name="Text 9"/>
              <p:cNvSpPr txBox="1"/>
              <p:nvPr/>
            </p:nvSpPr>
            <p:spPr>
              <a:xfrm>
                <a:off x="7854696" y="3315271"/>
                <a:ext cx="35021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800" dirty="0">
                    <a:solidFill>
                      <a:srgbClr val="9AA7B1"/>
                    </a:solidFill>
                  </a:rPr>
                  <a:t>↓</a:t>
                </a:r>
                <a:endParaRPr lang="en-US" sz="1800" dirty="0"/>
              </a:p>
            </p:txBody>
          </p:sp>
          <p:pic>
            <p:nvPicPr>
              <p:cNvPr id="22" name="Picture 21" descr="A close-up of a pile of peppers&#10;&#10;Description automatically generated">
                <a:extLst>
                  <a:ext uri="{FF2B5EF4-FFF2-40B4-BE49-F238E27FC236}">
                    <a16:creationId xmlns:a16="http://schemas.microsoft.com/office/drawing/2014/main" id="{86816A11-3861-9D55-DB14-5A21E3B657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68264" y="1111567"/>
                <a:ext cx="1275017" cy="1275017"/>
              </a:xfrm>
              <a:prstGeom prst="rect">
                <a:avLst/>
              </a:prstGeom>
            </p:spPr>
          </p:pic>
          <p:sp>
            <p:nvSpPr>
              <p:cNvPr id="23" name="step-4.35">
                <a:extLst>
                  <a:ext uri="{FF2B5EF4-FFF2-40B4-BE49-F238E27FC236}">
                    <a16:creationId xmlns:a16="http://schemas.microsoft.com/office/drawing/2014/main" id="{B7DD4003-EC83-B497-12F7-983D32613A30}"/>
                  </a:ext>
                </a:extLst>
              </p:cNvPr>
              <p:cNvSpPr/>
              <p:nvPr/>
            </p:nvSpPr>
            <p:spPr>
              <a:xfrm>
                <a:off x="7930420" y="2715768"/>
                <a:ext cx="3426428" cy="540067"/>
              </a:xfrm>
              <a:prstGeom prst="roundRect">
                <a:avLst>
                  <a:gd name="adj" fmla="val 7692"/>
                </a:avLst>
              </a:prstGeom>
              <a:solidFill>
                <a:srgbClr val="0B6E6E"/>
              </a:solidFill>
              <a:ln w="12700">
                <a:solidFill>
                  <a:srgbClr val="0B6E6E"/>
                </a:solidFill>
                <a:prstDash val="solid"/>
              </a:ln>
            </p:spPr>
            <p:txBody>
              <a:bodyPr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Redistributed/Edited </a:t>
                </a:r>
                <a:endParaRPr lang="en-US" sz="2000" dirty="0">
                  <a:solidFill>
                    <a:schemeClr val="bg1"/>
                  </a:solidFill>
                </a:endParaRPr>
              </a:p>
              <a:p>
                <a:endParaRPr lang="en-US" sz="2000" dirty="0"/>
              </a:p>
            </p:txBody>
          </p:sp>
          <p:sp>
            <p:nvSpPr>
              <p:cNvPr id="26" name="step-4.35">
                <a:extLst>
                  <a:ext uri="{FF2B5EF4-FFF2-40B4-BE49-F238E27FC236}">
                    <a16:creationId xmlns:a16="http://schemas.microsoft.com/office/drawing/2014/main" id="{2F8B6A59-2E08-8D0B-D2C9-6BB982D727EC}"/>
                  </a:ext>
                </a:extLst>
              </p:cNvPr>
              <p:cNvSpPr/>
              <p:nvPr/>
            </p:nvSpPr>
            <p:spPr>
              <a:xfrm>
                <a:off x="7930420" y="3643884"/>
                <a:ext cx="3426428" cy="540067"/>
              </a:xfrm>
              <a:prstGeom prst="roundRect">
                <a:avLst>
                  <a:gd name="adj" fmla="val 7692"/>
                </a:avLst>
              </a:prstGeom>
              <a:solidFill>
                <a:srgbClr val="0B6E6E"/>
              </a:solidFill>
              <a:ln w="12700">
                <a:solidFill>
                  <a:srgbClr val="0B6E6E"/>
                </a:solidFill>
                <a:prstDash val="solid"/>
              </a:ln>
            </p:spPr>
            <p:txBody>
              <a:bodyPr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Metadata removed </a:t>
                </a:r>
              </a:p>
            </p:txBody>
          </p:sp>
          <p:sp>
            <p:nvSpPr>
              <p:cNvPr id="27" name="Text 9">
                <a:extLst>
                  <a:ext uri="{FF2B5EF4-FFF2-40B4-BE49-F238E27FC236}">
                    <a16:creationId xmlns:a16="http://schemas.microsoft.com/office/drawing/2014/main" id="{594F88E5-3803-043E-35E1-C5FEE5EB3D72}"/>
                  </a:ext>
                </a:extLst>
              </p:cNvPr>
              <p:cNvSpPr txBox="1"/>
              <p:nvPr/>
            </p:nvSpPr>
            <p:spPr>
              <a:xfrm>
                <a:off x="7854696" y="4274820"/>
                <a:ext cx="3502152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800" dirty="0">
                    <a:solidFill>
                      <a:srgbClr val="9AA7B1"/>
                    </a:solidFill>
                  </a:rPr>
                  <a:t>↓</a:t>
                </a:r>
                <a:endParaRPr lang="en-US" sz="1800" dirty="0"/>
              </a:p>
            </p:txBody>
          </p:sp>
          <p:sp>
            <p:nvSpPr>
              <p:cNvPr id="28" name="step-4.35">
                <a:extLst>
                  <a:ext uri="{FF2B5EF4-FFF2-40B4-BE49-F238E27FC236}">
                    <a16:creationId xmlns:a16="http://schemas.microsoft.com/office/drawing/2014/main" id="{225623FE-7302-391F-6560-8353AAA84174}"/>
                  </a:ext>
                </a:extLst>
              </p:cNvPr>
              <p:cNvSpPr/>
              <p:nvPr/>
            </p:nvSpPr>
            <p:spPr>
              <a:xfrm>
                <a:off x="7930420" y="4603433"/>
                <a:ext cx="3426428" cy="540067"/>
              </a:xfrm>
              <a:prstGeom prst="roundRect">
                <a:avLst>
                  <a:gd name="adj" fmla="val 7692"/>
                </a:avLst>
              </a:prstGeom>
              <a:solidFill>
                <a:srgbClr val="0B6E6E"/>
              </a:solidFill>
              <a:ln w="12700">
                <a:solidFill>
                  <a:srgbClr val="0B6E6E"/>
                </a:solidFill>
                <a:prstDash val="solid"/>
              </a:ln>
            </p:spPr>
            <p:txBody>
              <a:bodyPr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Difficult to verify ownership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12649" y="249174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 Review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966960" y="1865376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9761220" y="283464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82168" y="5450846"/>
            <a:ext cx="10908792" cy="1010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b="1" kern="0" spc="200" dirty="0">
                <a:solidFill>
                  <a:srgbClr val="C2410C"/>
                </a:solidFill>
                <a:latin typeface="Arial" panose="020B0604020202020204" pitchFamily="34" charset="0"/>
              </a:rPr>
              <a:t>This research addresses two limitations of [8] and [9]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graphicFrame>
        <p:nvGraphicFramePr>
          <p:cNvPr id="50" name="table-results">
            <a:extLst>
              <a:ext uri="{FF2B5EF4-FFF2-40B4-BE49-F238E27FC236}">
                <a16:creationId xmlns:a16="http://schemas.microsoft.com/office/drawing/2014/main" id="{888E2AEB-6E21-4010-5CDF-28384423C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47240"/>
              </p:ext>
            </p:extLst>
          </p:nvPr>
        </p:nvGraphicFramePr>
        <p:xfrm>
          <a:off x="626365" y="1192533"/>
          <a:ext cx="10895076" cy="3630172"/>
        </p:xfrm>
        <a:graphic>
          <a:graphicData uri="http://schemas.openxmlformats.org/drawingml/2006/table">
            <a:tbl>
              <a:tblPr/>
              <a:tblGrid>
                <a:gridCol w="3578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2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4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36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2400" b="1">
                          <a:solidFill>
                            <a:srgbClr val="FFFFFF"/>
                          </a:solidFill>
                        </a:rPr>
                        <a:t>Related Work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2400" b="1">
                          <a:solidFill>
                            <a:srgbClr val="FFFFFF"/>
                          </a:solidFill>
                        </a:rPr>
                        <a:t>Strength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2400" b="1">
                          <a:solidFill>
                            <a:srgbClr val="FFFFFF"/>
                          </a:solidFill>
                        </a:rPr>
                        <a:t>Limitation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6039">
                <a:tc>
                  <a:txBody>
                    <a:bodyPr/>
                    <a:lstStyle/>
                    <a:p>
                      <a:r>
                        <a:rPr sz="2400" b="1"/>
                        <a:t>Conventional DCT-domain [2]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/>
                        <a:t>Works on existing images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2400"/>
                        <a:t>Pixel level only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051">
                <a:tc>
                  <a:txBody>
                    <a:bodyPr/>
                    <a:lstStyle/>
                    <a:p>
                      <a:r>
                        <a:rPr sz="2400" b="1"/>
                        <a:t>Tree-Rings [3], Gaussian Shading [4]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2400"/>
                        <a:t>Training-free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/>
                        <a:t>Needs generator access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6986">
                <a:tc>
                  <a:txBody>
                    <a:bodyPr/>
                    <a:lstStyle/>
                    <a:p>
                      <a:r>
                        <a:rPr sz="2400" b="1" dirty="0"/>
                        <a:t>Frozen-model latent </a:t>
                      </a:r>
                      <a:endParaRPr lang="en-US" sz="2400" b="1" dirty="0"/>
                    </a:p>
                    <a:p>
                      <a:r>
                        <a:rPr lang="en-US" sz="2400" b="1" dirty="0"/>
                        <a:t>Watermarking </a:t>
                      </a:r>
                      <a:r>
                        <a:rPr sz="2400" b="1" dirty="0"/>
                        <a:t>[8], [9]</a:t>
                      </a:r>
                      <a:endParaRPr lang="en-US" sz="2400" b="1" i="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/>
                        <a:t>Post-generation watermarking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Uses image-independent mapping and a fixed refinement iterations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4328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</a:p>
        </p:txBody>
      </p:sp>
      <p:pic>
        <p:nvPicPr>
          <p:cNvPr id="3" name="fig-architecture" descr="arch2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87" y="993589"/>
            <a:ext cx="11072464" cy="562113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1208" y="19573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Research questions and proposed solution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8E6F4B6-95BF-C755-1EB6-4039955E766A}"/>
              </a:ext>
            </a:extLst>
          </p:cNvPr>
          <p:cNvGrpSpPr/>
          <p:nvPr/>
        </p:nvGrpSpPr>
        <p:grpSpPr>
          <a:xfrm>
            <a:off x="1090023" y="1104525"/>
            <a:ext cx="4754880" cy="1628832"/>
            <a:chOff x="960120" y="1783080"/>
            <a:chExt cx="4754880" cy="1628832"/>
          </a:xfrm>
        </p:grpSpPr>
        <p:sp>
          <p:nvSpPr>
            <p:cNvPr id="4" name="Text 2"/>
            <p:cNvSpPr txBox="1"/>
            <p:nvPr/>
          </p:nvSpPr>
          <p:spPr>
            <a:xfrm>
              <a:off x="960120" y="1783080"/>
              <a:ext cx="914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600" b="1" dirty="0">
                  <a:solidFill>
                    <a:srgbClr val="C2410C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Q1</a:t>
              </a:r>
              <a:endParaRPr lang="en-US" sz="2600" dirty="0"/>
            </a:p>
          </p:txBody>
        </p:sp>
        <p:sp>
          <p:nvSpPr>
            <p:cNvPr id="5" name="Text 3"/>
            <p:cNvSpPr txBox="1"/>
            <p:nvPr/>
          </p:nvSpPr>
          <p:spPr>
            <a:xfrm>
              <a:off x="960120" y="2406072"/>
              <a:ext cx="475488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Does position selection or payload matching drive robustness?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4DA95C5-1470-1E09-DFF4-925F810BD837}"/>
              </a:ext>
            </a:extLst>
          </p:cNvPr>
          <p:cNvGrpSpPr/>
          <p:nvPr/>
        </p:nvGrpSpPr>
        <p:grpSpPr>
          <a:xfrm>
            <a:off x="6347099" y="1118381"/>
            <a:ext cx="4636810" cy="1559560"/>
            <a:chOff x="6492240" y="1783080"/>
            <a:chExt cx="4636810" cy="1559560"/>
          </a:xfrm>
        </p:grpSpPr>
        <p:sp>
          <p:nvSpPr>
            <p:cNvPr id="7" name="Text 5"/>
            <p:cNvSpPr txBox="1"/>
            <p:nvPr/>
          </p:nvSpPr>
          <p:spPr>
            <a:xfrm>
              <a:off x="6492240" y="1783080"/>
              <a:ext cx="914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600" b="1" dirty="0">
                  <a:solidFill>
                    <a:srgbClr val="C2410C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Q2</a:t>
              </a:r>
              <a:endParaRPr lang="en-US" sz="2600" dirty="0"/>
            </a:p>
          </p:txBody>
        </p:sp>
        <p:sp>
          <p:nvSpPr>
            <p:cNvPr id="8" name="Text 6"/>
            <p:cNvSpPr txBox="1"/>
            <p:nvPr/>
          </p:nvSpPr>
          <p:spPr>
            <a:xfrm>
              <a:off x="6644640" y="2336800"/>
              <a:ext cx="448441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chemeClr val="tx1"/>
                  </a:solidFill>
                </a:rPr>
                <a:t>Can refinement stop early without losing detection?</a:t>
              </a:r>
              <a:endParaRPr lang="en-US" sz="2400" dirty="0"/>
            </a:p>
          </p:txBody>
        </p:sp>
      </p:grpSp>
      <p:sp>
        <p:nvSpPr>
          <p:cNvPr id="7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graphicFrame>
        <p:nvGraphicFramePr>
          <p:cNvPr id="121" name="Table 120">
            <a:extLst>
              <a:ext uri="{FF2B5EF4-FFF2-40B4-BE49-F238E27FC236}">
                <a16:creationId xmlns:a16="http://schemas.microsoft.com/office/drawing/2014/main" id="{3A1CD22D-9F6C-AB37-4B69-4EE2A80A9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861221"/>
              </p:ext>
            </p:extLst>
          </p:nvPr>
        </p:nvGraphicFramePr>
        <p:xfrm>
          <a:off x="669282" y="3027964"/>
          <a:ext cx="10577553" cy="3420270"/>
        </p:xfrm>
        <a:graphic>
          <a:graphicData uri="http://schemas.openxmlformats.org/drawingml/2006/table">
            <a:tbl>
              <a:tblPr/>
              <a:tblGrid>
                <a:gridCol w="5328000">
                  <a:extLst>
                    <a:ext uri="{9D8B030D-6E8A-4147-A177-3AD203B41FA5}">
                      <a16:colId xmlns:a16="http://schemas.microsoft.com/office/drawing/2014/main" val="1204443831"/>
                    </a:ext>
                  </a:extLst>
                </a:gridCol>
                <a:gridCol w="5249553">
                  <a:extLst>
                    <a:ext uri="{9D8B030D-6E8A-4147-A177-3AD203B41FA5}">
                      <a16:colId xmlns:a16="http://schemas.microsoft.com/office/drawing/2014/main" val="4633228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</a:rPr>
                        <a:t>Robustness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</a:rPr>
                        <a:t>Efficiency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400913"/>
                  </a:ext>
                </a:extLst>
              </a:tr>
              <a:tr h="970329">
                <a:tc>
                  <a:txBody>
                    <a:bodyPr/>
                    <a:lstStyle/>
                    <a:p>
                      <a:r>
                        <a:rPr lang="en-US" sz="2400" b="1" dirty="0"/>
                        <a:t>Baseline: fixed template, direct payload order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Baseline: 60 iterations for every image</a:t>
                      </a:r>
                    </a:p>
                    <a:p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9425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7202A"/>
                          </a:solidFill>
                        </a:rPr>
                        <a:t> 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434990"/>
                  </a:ext>
                </a:extLst>
              </a:tr>
              <a:tr h="1169781">
                <a:tc>
                  <a:txBody>
                    <a:bodyPr/>
                    <a:lstStyle/>
                    <a:p>
                      <a:r>
                        <a:rPr lang="en-US" sz="2400" b="1" dirty="0"/>
                        <a:t>Ours: global position assignment + matching</a:t>
                      </a:r>
                      <a:endParaRPr lang="en-US" sz="2400" b="1" i="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Ours: stop when the loss converges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85517"/>
                  </a:ext>
                </a:extLst>
              </a:tr>
            </a:tbl>
          </a:graphicData>
        </a:graphic>
      </p:graphicFrame>
      <p:sp>
        <p:nvSpPr>
          <p:cNvPr id="127" name="Text 9">
            <a:extLst>
              <a:ext uri="{FF2B5EF4-FFF2-40B4-BE49-F238E27FC236}">
                <a16:creationId xmlns:a16="http://schemas.microsoft.com/office/drawing/2014/main" id="{975348EC-BD23-5BB3-3B03-F98A1B3A13E2}"/>
              </a:ext>
            </a:extLst>
          </p:cNvPr>
          <p:cNvSpPr txBox="1"/>
          <p:nvPr/>
        </p:nvSpPr>
        <p:spPr>
          <a:xfrm>
            <a:off x="817356" y="4597955"/>
            <a:ext cx="4934434" cy="6309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AA7B1"/>
                </a:solidFill>
              </a:rPr>
              <a:t>↓</a:t>
            </a:r>
            <a:endParaRPr lang="en-US" sz="1800" dirty="0"/>
          </a:p>
        </p:txBody>
      </p:sp>
      <p:sp>
        <p:nvSpPr>
          <p:cNvPr id="128" name="Text 9">
            <a:extLst>
              <a:ext uri="{FF2B5EF4-FFF2-40B4-BE49-F238E27FC236}">
                <a16:creationId xmlns:a16="http://schemas.microsoft.com/office/drawing/2014/main" id="{61280044-744C-D764-54E8-8F849299FA5D}"/>
              </a:ext>
            </a:extLst>
          </p:cNvPr>
          <p:cNvSpPr txBox="1"/>
          <p:nvPr/>
        </p:nvSpPr>
        <p:spPr>
          <a:xfrm>
            <a:off x="6187440" y="4570950"/>
            <a:ext cx="4934434" cy="6309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AA7B1"/>
                </a:solidFill>
              </a:rPr>
              <a:t>↓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0446" y="186643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 pipeline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1"/>
          <p:cNvSpPr/>
          <p:nvPr/>
        </p:nvSpPr>
        <p:spPr>
          <a:xfrm>
            <a:off x="640080" y="1554480"/>
            <a:ext cx="5349240" cy="2240280"/>
          </a:xfrm>
          <a:prstGeom prst="roundRect">
            <a:avLst>
              <a:gd name="adj" fmla="val 3265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60120" y="17373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6E6E"/>
                </a:solidFill>
              </a:rPr>
              <a:t>Global position assignment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2212848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rgbClr val="000000"/>
                </a:solidFill>
              </a:rPr>
              <a:t>Pick 5 of 53 coordinates by solving a linear assignment problem</a:t>
            </a:r>
            <a:endParaRPr lang="en-US" sz="1700" dirty="0"/>
          </a:p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Hungarian and </a:t>
            </a:r>
            <a:r>
              <a:rPr lang="en-US" sz="1500" dirty="0" err="1">
                <a:solidFill>
                  <a:schemeClr val="tx2"/>
                </a:solidFill>
              </a:rPr>
              <a:t>onker</a:t>
            </a:r>
            <a:r>
              <a:rPr lang="en-US" sz="1500" dirty="0">
                <a:solidFill>
                  <a:schemeClr val="tx2"/>
                </a:solidFill>
              </a:rPr>
              <a:t>–Volgenant, both exact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36499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C2410C"/>
                </a:solidFill>
              </a:rPr>
              <a:t>decides WHERE to write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46227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direct order</a:t>
            </a:r>
            <a:endParaRPr lang="en-US" sz="1500" dirty="0"/>
          </a:p>
        </p:txBody>
      </p:sp>
      <p:sp>
        <p:nvSpPr>
          <p:cNvPr id="13" name="direct order-0"/>
          <p:cNvSpPr/>
          <p:nvPr/>
        </p:nvSpPr>
        <p:spPr>
          <a:xfrm>
            <a:off x="2834640" y="4544568"/>
            <a:ext cx="137160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direct order-1"/>
          <p:cNvSpPr/>
          <p:nvPr/>
        </p:nvSpPr>
        <p:spPr>
          <a:xfrm>
            <a:off x="4334256" y="4544568"/>
            <a:ext cx="45720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direct order-2"/>
          <p:cNvSpPr/>
          <p:nvPr/>
        </p:nvSpPr>
        <p:spPr>
          <a:xfrm>
            <a:off x="4919472" y="4544568"/>
            <a:ext cx="173736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direct order-3"/>
          <p:cNvSpPr/>
          <p:nvPr/>
        </p:nvSpPr>
        <p:spPr>
          <a:xfrm>
            <a:off x="6784848" y="4544568"/>
            <a:ext cx="32004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matched order-0"/>
          <p:cNvSpPr/>
          <p:nvPr/>
        </p:nvSpPr>
        <p:spPr>
          <a:xfrm>
            <a:off x="2834640" y="5038344"/>
            <a:ext cx="384048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matched order-1"/>
          <p:cNvSpPr/>
          <p:nvPr/>
        </p:nvSpPr>
        <p:spPr>
          <a:xfrm>
            <a:off x="3346704" y="5038344"/>
            <a:ext cx="27432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matched order-2"/>
          <p:cNvSpPr/>
          <p:nvPr/>
        </p:nvSpPr>
        <p:spPr>
          <a:xfrm>
            <a:off x="3749040" y="5038344"/>
            <a:ext cx="45720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matched order-3"/>
          <p:cNvSpPr/>
          <p:nvPr/>
        </p:nvSpPr>
        <p:spPr>
          <a:xfrm>
            <a:off x="4334256" y="5038344"/>
            <a:ext cx="237744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matched order-4"/>
          <p:cNvSpPr/>
          <p:nvPr/>
        </p:nvSpPr>
        <p:spPr>
          <a:xfrm>
            <a:off x="4700016" y="5038344"/>
            <a:ext cx="347472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matched order-5"/>
          <p:cNvSpPr/>
          <p:nvPr/>
        </p:nvSpPr>
        <p:spPr>
          <a:xfrm>
            <a:off x="5175504" y="5038344"/>
            <a:ext cx="310896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matched order-6"/>
          <p:cNvSpPr/>
          <p:nvPr/>
        </p:nvSpPr>
        <p:spPr>
          <a:xfrm>
            <a:off x="5614416" y="5038344"/>
            <a:ext cx="41148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0080" y="54406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672"/>
                </a:solidFill>
              </a:rPr>
              <a:t>each bar = how far one payload value sits from the coefficient already there</a:t>
            </a:r>
            <a:endParaRPr lang="en-US" sz="14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109" name="Picture 108" descr="A diagram of a watermark method&#10;&#10;Description automatically generated">
            <a:extLst>
              <a:ext uri="{FF2B5EF4-FFF2-40B4-BE49-F238E27FC236}">
                <a16:creationId xmlns:a16="http://schemas.microsoft.com/office/drawing/2014/main" id="{025CE74C-41D9-B247-7724-1C42BC42F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62" y="956727"/>
            <a:ext cx="7087616" cy="5456610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FC3BE75C-1654-9033-5E58-83ED77059515}"/>
              </a:ext>
            </a:extLst>
          </p:cNvPr>
          <p:cNvSpPr txBox="1"/>
          <p:nvPr/>
        </p:nvSpPr>
        <p:spPr>
          <a:xfrm>
            <a:off x="8030845" y="3794760"/>
            <a:ext cx="37828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>
                <a:effectLst/>
              </a:rPr>
              <a:t>Payload values are written in their generated order, so a value may land far from the coefficient already there</a:t>
            </a:r>
            <a:endParaRPr lang="en-US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720B301-F461-9EAB-BB68-90ED894E4D68}"/>
              </a:ext>
            </a:extLst>
          </p:cNvPr>
          <p:cNvSpPr txBox="1"/>
          <p:nvPr/>
        </p:nvSpPr>
        <p:spPr>
          <a:xfrm>
            <a:off x="8046847" y="1612683"/>
            <a:ext cx="3933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effectLst/>
              </a:rPr>
              <a:t>DCT positions are chosen in advance and reused for every image</a:t>
            </a:r>
            <a:endParaRPr lang="en-US" sz="24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5FAF9FA-8C8B-C010-3043-CB1EA8AEFE9A}"/>
              </a:ext>
            </a:extLst>
          </p:cNvPr>
          <p:cNvSpPr txBox="1"/>
          <p:nvPr/>
        </p:nvSpPr>
        <p:spPr>
          <a:xfrm>
            <a:off x="7727696" y="3315700"/>
            <a:ext cx="6114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chemeClr val="accent1"/>
                </a:solidFill>
                <a:effectLst/>
              </a:rPr>
              <a:t>Direct Assignment: 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B8B997B-1636-85E4-3B8A-94C662ED4781}"/>
              </a:ext>
            </a:extLst>
          </p:cNvPr>
          <p:cNvSpPr txBox="1"/>
          <p:nvPr/>
        </p:nvSpPr>
        <p:spPr>
          <a:xfrm>
            <a:off x="7727696" y="1092815"/>
            <a:ext cx="6114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Fixed position</a:t>
            </a:r>
            <a:r>
              <a:rPr lang="en-US" sz="2400" b="0" i="0" dirty="0">
                <a:solidFill>
                  <a:schemeClr val="accent1"/>
                </a:solidFill>
                <a:effectLst/>
              </a:rPr>
              <a:t>: 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019EA-4314-8E51-68A1-0F9EA45A0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950D3E6-9CAB-BF05-A34F-2AA374EB06FD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520446" y="186643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position and Coefficient-aware matching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1">
            <a:extLst>
              <a:ext uri="{FF2B5EF4-FFF2-40B4-BE49-F238E27FC236}">
                <a16:creationId xmlns:a16="http://schemas.microsoft.com/office/drawing/2014/main" id="{F8D0F023-5624-5B4D-BDF3-6FA209DC6D36}"/>
              </a:ext>
            </a:extLst>
          </p:cNvPr>
          <p:cNvSpPr/>
          <p:nvPr/>
        </p:nvSpPr>
        <p:spPr>
          <a:xfrm>
            <a:off x="640080" y="1554480"/>
            <a:ext cx="5349240" cy="2240280"/>
          </a:xfrm>
          <a:prstGeom prst="roundRect">
            <a:avLst>
              <a:gd name="adj" fmla="val 3265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18B804C-9E56-48D1-9744-458DDF93BC80}"/>
              </a:ext>
            </a:extLst>
          </p:cNvPr>
          <p:cNvSpPr txBox="1"/>
          <p:nvPr/>
        </p:nvSpPr>
        <p:spPr>
          <a:xfrm>
            <a:off x="960120" y="17373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6E6E"/>
                </a:solidFill>
              </a:rPr>
              <a:t>Global position assignment</a:t>
            </a:r>
            <a:endParaRPr lang="en-US" sz="2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6ED3908-052F-C438-7338-5FA256B01C41}"/>
              </a:ext>
            </a:extLst>
          </p:cNvPr>
          <p:cNvSpPr txBox="1"/>
          <p:nvPr/>
        </p:nvSpPr>
        <p:spPr>
          <a:xfrm>
            <a:off x="960120" y="2212848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rgbClr val="000000"/>
                </a:solidFill>
              </a:rPr>
              <a:t>Pick 5 of 53 coordinates by solving a linear assignment problem</a:t>
            </a:r>
            <a:endParaRPr lang="en-US" sz="1700" dirty="0"/>
          </a:p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Hungarian and </a:t>
            </a:r>
            <a:r>
              <a:rPr lang="en-US" sz="1500" dirty="0" err="1">
                <a:solidFill>
                  <a:schemeClr val="tx2"/>
                </a:solidFill>
              </a:rPr>
              <a:t>onker</a:t>
            </a:r>
            <a:r>
              <a:rPr lang="en-US" sz="1500" dirty="0">
                <a:solidFill>
                  <a:schemeClr val="tx2"/>
                </a:solidFill>
              </a:rPr>
              <a:t>–Volgenant, both exact</a:t>
            </a:r>
            <a:endParaRPr lang="en-US" sz="17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80A20D5-0592-FD45-6C24-87BBFA6729B3}"/>
              </a:ext>
            </a:extLst>
          </p:cNvPr>
          <p:cNvSpPr txBox="1"/>
          <p:nvPr/>
        </p:nvSpPr>
        <p:spPr>
          <a:xfrm>
            <a:off x="960120" y="336499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C2410C"/>
                </a:solidFill>
              </a:rPr>
              <a:t>decides WHERE to write</a:t>
            </a:r>
            <a:endParaRPr lang="en-US" sz="15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65D2643-983C-3213-612C-705687560574}"/>
              </a:ext>
            </a:extLst>
          </p:cNvPr>
          <p:cNvSpPr txBox="1"/>
          <p:nvPr/>
        </p:nvSpPr>
        <p:spPr>
          <a:xfrm>
            <a:off x="640080" y="446227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direct order</a:t>
            </a:r>
            <a:endParaRPr lang="en-US" sz="1500" dirty="0"/>
          </a:p>
        </p:txBody>
      </p:sp>
      <p:sp>
        <p:nvSpPr>
          <p:cNvPr id="13" name="direct order-0">
            <a:extLst>
              <a:ext uri="{FF2B5EF4-FFF2-40B4-BE49-F238E27FC236}">
                <a16:creationId xmlns:a16="http://schemas.microsoft.com/office/drawing/2014/main" id="{DE44F489-F15F-DFEC-868B-EAFB26FF2ECD}"/>
              </a:ext>
            </a:extLst>
          </p:cNvPr>
          <p:cNvSpPr/>
          <p:nvPr/>
        </p:nvSpPr>
        <p:spPr>
          <a:xfrm>
            <a:off x="2834640" y="4544568"/>
            <a:ext cx="137160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direct order-1">
            <a:extLst>
              <a:ext uri="{FF2B5EF4-FFF2-40B4-BE49-F238E27FC236}">
                <a16:creationId xmlns:a16="http://schemas.microsoft.com/office/drawing/2014/main" id="{32B47F71-05D7-9173-8114-58910D3FB470}"/>
              </a:ext>
            </a:extLst>
          </p:cNvPr>
          <p:cNvSpPr/>
          <p:nvPr/>
        </p:nvSpPr>
        <p:spPr>
          <a:xfrm>
            <a:off x="4334256" y="4544568"/>
            <a:ext cx="45720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direct order-2">
            <a:extLst>
              <a:ext uri="{FF2B5EF4-FFF2-40B4-BE49-F238E27FC236}">
                <a16:creationId xmlns:a16="http://schemas.microsoft.com/office/drawing/2014/main" id="{F9BC18A6-D34D-98E0-685A-24FB4F166F87}"/>
              </a:ext>
            </a:extLst>
          </p:cNvPr>
          <p:cNvSpPr/>
          <p:nvPr/>
        </p:nvSpPr>
        <p:spPr>
          <a:xfrm>
            <a:off x="4919472" y="4544568"/>
            <a:ext cx="173736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direct order-3">
            <a:extLst>
              <a:ext uri="{FF2B5EF4-FFF2-40B4-BE49-F238E27FC236}">
                <a16:creationId xmlns:a16="http://schemas.microsoft.com/office/drawing/2014/main" id="{E07F3685-E2A8-6FB9-F9E3-EDBE5416D81F}"/>
              </a:ext>
            </a:extLst>
          </p:cNvPr>
          <p:cNvSpPr/>
          <p:nvPr/>
        </p:nvSpPr>
        <p:spPr>
          <a:xfrm>
            <a:off x="6784848" y="4544568"/>
            <a:ext cx="320040" cy="219456"/>
          </a:xfrm>
          <a:prstGeom prst="rect">
            <a:avLst/>
          </a:prstGeom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matched order-0">
            <a:extLst>
              <a:ext uri="{FF2B5EF4-FFF2-40B4-BE49-F238E27FC236}">
                <a16:creationId xmlns:a16="http://schemas.microsoft.com/office/drawing/2014/main" id="{071FEC42-67EB-60A8-A438-32CD12DB639E}"/>
              </a:ext>
            </a:extLst>
          </p:cNvPr>
          <p:cNvSpPr/>
          <p:nvPr/>
        </p:nvSpPr>
        <p:spPr>
          <a:xfrm>
            <a:off x="2834640" y="5038344"/>
            <a:ext cx="384048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matched order-1">
            <a:extLst>
              <a:ext uri="{FF2B5EF4-FFF2-40B4-BE49-F238E27FC236}">
                <a16:creationId xmlns:a16="http://schemas.microsoft.com/office/drawing/2014/main" id="{B0B96076-34CA-9EC4-304D-9916927AFBD4}"/>
              </a:ext>
            </a:extLst>
          </p:cNvPr>
          <p:cNvSpPr/>
          <p:nvPr/>
        </p:nvSpPr>
        <p:spPr>
          <a:xfrm>
            <a:off x="3346704" y="5038344"/>
            <a:ext cx="27432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matched order-2">
            <a:extLst>
              <a:ext uri="{FF2B5EF4-FFF2-40B4-BE49-F238E27FC236}">
                <a16:creationId xmlns:a16="http://schemas.microsoft.com/office/drawing/2014/main" id="{DFB77686-5C2E-D567-3418-8525F0FD93EC}"/>
              </a:ext>
            </a:extLst>
          </p:cNvPr>
          <p:cNvSpPr/>
          <p:nvPr/>
        </p:nvSpPr>
        <p:spPr>
          <a:xfrm>
            <a:off x="3749040" y="5038344"/>
            <a:ext cx="45720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matched order-3">
            <a:extLst>
              <a:ext uri="{FF2B5EF4-FFF2-40B4-BE49-F238E27FC236}">
                <a16:creationId xmlns:a16="http://schemas.microsoft.com/office/drawing/2014/main" id="{BDA3DB18-32F5-50B8-0C23-82B804E8FD96}"/>
              </a:ext>
            </a:extLst>
          </p:cNvPr>
          <p:cNvSpPr/>
          <p:nvPr/>
        </p:nvSpPr>
        <p:spPr>
          <a:xfrm>
            <a:off x="4334256" y="5038344"/>
            <a:ext cx="237744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matched order-4">
            <a:extLst>
              <a:ext uri="{FF2B5EF4-FFF2-40B4-BE49-F238E27FC236}">
                <a16:creationId xmlns:a16="http://schemas.microsoft.com/office/drawing/2014/main" id="{BD4C7106-AB9A-0831-54F6-47812B21D9E9}"/>
              </a:ext>
            </a:extLst>
          </p:cNvPr>
          <p:cNvSpPr/>
          <p:nvPr/>
        </p:nvSpPr>
        <p:spPr>
          <a:xfrm>
            <a:off x="4700016" y="5038344"/>
            <a:ext cx="347472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matched order-5">
            <a:extLst>
              <a:ext uri="{FF2B5EF4-FFF2-40B4-BE49-F238E27FC236}">
                <a16:creationId xmlns:a16="http://schemas.microsoft.com/office/drawing/2014/main" id="{FB5311C2-FE1D-6BD9-C6B3-8DADE8779B88}"/>
              </a:ext>
            </a:extLst>
          </p:cNvPr>
          <p:cNvSpPr/>
          <p:nvPr/>
        </p:nvSpPr>
        <p:spPr>
          <a:xfrm>
            <a:off x="5175504" y="5038344"/>
            <a:ext cx="310896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matched order-6">
            <a:extLst>
              <a:ext uri="{FF2B5EF4-FFF2-40B4-BE49-F238E27FC236}">
                <a16:creationId xmlns:a16="http://schemas.microsoft.com/office/drawing/2014/main" id="{2EC3686F-FF78-693B-2BD3-397E9284A663}"/>
              </a:ext>
            </a:extLst>
          </p:cNvPr>
          <p:cNvSpPr/>
          <p:nvPr/>
        </p:nvSpPr>
        <p:spPr>
          <a:xfrm>
            <a:off x="5614416" y="5038344"/>
            <a:ext cx="411480" cy="219456"/>
          </a:xfrm>
          <a:prstGeom prst="rect">
            <a:avLst/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94AB45C-4D1C-D074-939C-24931527F501}"/>
              </a:ext>
            </a:extLst>
          </p:cNvPr>
          <p:cNvSpPr txBox="1"/>
          <p:nvPr/>
        </p:nvSpPr>
        <p:spPr>
          <a:xfrm>
            <a:off x="640080" y="54406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672"/>
                </a:solidFill>
              </a:rPr>
              <a:t>each bar = how far one payload value sits from the coefficient already there</a:t>
            </a:r>
            <a:endParaRPr lang="en-US" sz="1400" dirty="0"/>
          </a:p>
        </p:txBody>
      </p:sp>
      <p:sp>
        <p:nvSpPr>
          <p:cNvPr id="29" name="Slide Number Placeholder 0">
            <a:extLst>
              <a:ext uri="{FF2B5EF4-FFF2-40B4-BE49-F238E27FC236}">
                <a16:creationId xmlns:a16="http://schemas.microsoft.com/office/drawing/2014/main" id="{4D5B2921-5E48-DEEA-A850-BBBDFFE4178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782F665-7FA9-D9B1-9361-F5534D7767E3}"/>
              </a:ext>
            </a:extLst>
          </p:cNvPr>
          <p:cNvSpPr txBox="1"/>
          <p:nvPr/>
        </p:nvSpPr>
        <p:spPr>
          <a:xfrm>
            <a:off x="8081835" y="4374863"/>
            <a:ext cx="37828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effectLst/>
              </a:rPr>
              <a:t>The same 320 values are reordered so each lands on the nearest coefficient</a:t>
            </a:r>
            <a:endParaRPr lang="en-US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B0B42EB-DCDD-A387-32B0-E65FC983CED3}"/>
              </a:ext>
            </a:extLst>
          </p:cNvPr>
          <p:cNvSpPr txBox="1"/>
          <p:nvPr/>
        </p:nvSpPr>
        <p:spPr>
          <a:xfrm>
            <a:off x="8051514" y="1741913"/>
            <a:ext cx="3933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effectLst/>
              </a:rPr>
              <a:t>Five positions are chosen per image, at the lowest total cost</a:t>
            </a:r>
            <a:endParaRPr lang="en-US" sz="2400" dirty="0"/>
          </a:p>
        </p:txBody>
      </p:sp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4D36D070-9B14-32D7-A11B-B40D70F21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74" y="913260"/>
            <a:ext cx="7345680" cy="5741820"/>
          </a:xfrm>
          <a:prstGeom prst="rect">
            <a:avLst/>
          </a:prstGeom>
        </p:spPr>
      </p:pic>
      <p:sp>
        <p:nvSpPr>
          <p:cNvPr id="18" name="compound-card">
            <a:extLst>
              <a:ext uri="{FF2B5EF4-FFF2-40B4-BE49-F238E27FC236}">
                <a16:creationId xmlns:a16="http://schemas.microsoft.com/office/drawing/2014/main" id="{C355676D-59D6-7206-0A23-37B9116BE64A}"/>
              </a:ext>
            </a:extLst>
          </p:cNvPr>
          <p:cNvSpPr/>
          <p:nvPr/>
        </p:nvSpPr>
        <p:spPr>
          <a:xfrm>
            <a:off x="4094226" y="5303520"/>
            <a:ext cx="3535934" cy="1229537"/>
          </a:xfrm>
          <a:prstGeom prst="roundRect">
            <a:avLst>
              <a:gd name="adj" fmla="val 2424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compound-card">
            <a:extLst>
              <a:ext uri="{FF2B5EF4-FFF2-40B4-BE49-F238E27FC236}">
                <a16:creationId xmlns:a16="http://schemas.microsoft.com/office/drawing/2014/main" id="{C3339C7F-900D-0123-5615-D283860D0D1C}"/>
              </a:ext>
            </a:extLst>
          </p:cNvPr>
          <p:cNvSpPr/>
          <p:nvPr/>
        </p:nvSpPr>
        <p:spPr>
          <a:xfrm>
            <a:off x="5332920" y="5096153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compound-card">
            <a:extLst>
              <a:ext uri="{FF2B5EF4-FFF2-40B4-BE49-F238E27FC236}">
                <a16:creationId xmlns:a16="http://schemas.microsoft.com/office/drawing/2014/main" id="{84BB561C-C2CA-0942-CD8E-01CAE5E0D944}"/>
              </a:ext>
            </a:extLst>
          </p:cNvPr>
          <p:cNvSpPr/>
          <p:nvPr/>
        </p:nvSpPr>
        <p:spPr>
          <a:xfrm>
            <a:off x="5373784" y="4704587"/>
            <a:ext cx="1073721" cy="94386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0" name="compound-card">
            <a:extLst>
              <a:ext uri="{FF2B5EF4-FFF2-40B4-BE49-F238E27FC236}">
                <a16:creationId xmlns:a16="http://schemas.microsoft.com/office/drawing/2014/main" id="{F006D8DE-4F0C-3BD9-7116-4589553925AC}"/>
              </a:ext>
            </a:extLst>
          </p:cNvPr>
          <p:cNvSpPr/>
          <p:nvPr/>
        </p:nvSpPr>
        <p:spPr>
          <a:xfrm>
            <a:off x="5340032" y="4264863"/>
            <a:ext cx="1073721" cy="9682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compound-card">
            <a:extLst>
              <a:ext uri="{FF2B5EF4-FFF2-40B4-BE49-F238E27FC236}">
                <a16:creationId xmlns:a16="http://schemas.microsoft.com/office/drawing/2014/main" id="{454FA080-19C1-D9CE-FBEE-54847838468D}"/>
              </a:ext>
            </a:extLst>
          </p:cNvPr>
          <p:cNvSpPr/>
          <p:nvPr/>
        </p:nvSpPr>
        <p:spPr>
          <a:xfrm>
            <a:off x="5370736" y="3857193"/>
            <a:ext cx="1073721" cy="74728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6" name="compound-card">
            <a:extLst>
              <a:ext uri="{FF2B5EF4-FFF2-40B4-BE49-F238E27FC236}">
                <a16:creationId xmlns:a16="http://schemas.microsoft.com/office/drawing/2014/main" id="{B7603BEB-6E2B-50D5-91CE-CA1ED95538AD}"/>
              </a:ext>
            </a:extLst>
          </p:cNvPr>
          <p:cNvSpPr/>
          <p:nvPr/>
        </p:nvSpPr>
        <p:spPr>
          <a:xfrm>
            <a:off x="5370735" y="3429001"/>
            <a:ext cx="1073721" cy="96012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7" name="compound-card">
            <a:extLst>
              <a:ext uri="{FF2B5EF4-FFF2-40B4-BE49-F238E27FC236}">
                <a16:creationId xmlns:a16="http://schemas.microsoft.com/office/drawing/2014/main" id="{BFE35D14-C25F-9EEE-EDBC-941CF1BD1E17}"/>
              </a:ext>
            </a:extLst>
          </p:cNvPr>
          <p:cNvSpPr/>
          <p:nvPr/>
        </p:nvSpPr>
        <p:spPr>
          <a:xfrm>
            <a:off x="4025995" y="1155239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8" name="compound-card">
            <a:extLst>
              <a:ext uri="{FF2B5EF4-FFF2-40B4-BE49-F238E27FC236}">
                <a16:creationId xmlns:a16="http://schemas.microsoft.com/office/drawing/2014/main" id="{D9133546-CAEA-A1BF-03D3-A5016E92E3C5}"/>
              </a:ext>
            </a:extLst>
          </p:cNvPr>
          <p:cNvSpPr/>
          <p:nvPr/>
        </p:nvSpPr>
        <p:spPr>
          <a:xfrm>
            <a:off x="5077555" y="1141425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9" name="compound-card">
            <a:extLst>
              <a:ext uri="{FF2B5EF4-FFF2-40B4-BE49-F238E27FC236}">
                <a16:creationId xmlns:a16="http://schemas.microsoft.com/office/drawing/2014/main" id="{00A7172C-6943-E066-1432-3C66F8BCC8B2}"/>
              </a:ext>
            </a:extLst>
          </p:cNvPr>
          <p:cNvSpPr/>
          <p:nvPr/>
        </p:nvSpPr>
        <p:spPr>
          <a:xfrm>
            <a:off x="6094476" y="1163475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470D677-64FD-922F-549A-AD10E439967E}"/>
              </a:ext>
            </a:extLst>
          </p:cNvPr>
          <p:cNvSpPr txBox="1"/>
          <p:nvPr/>
        </p:nvSpPr>
        <p:spPr>
          <a:xfrm>
            <a:off x="4047652" y="975030"/>
            <a:ext cx="611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Coefficient-aware matching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g-0-0">
            <a:extLst>
              <a:ext uri="{FF2B5EF4-FFF2-40B4-BE49-F238E27FC236}">
                <a16:creationId xmlns:a16="http://schemas.microsoft.com/office/drawing/2014/main" id="{BEEEA15E-5D8C-6B0E-F253-6423E751A765}"/>
              </a:ext>
            </a:extLst>
          </p:cNvPr>
          <p:cNvSpPr/>
          <p:nvPr/>
        </p:nvSpPr>
        <p:spPr>
          <a:xfrm>
            <a:off x="1499521" y="3883061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8" name="g-0-0">
            <a:extLst>
              <a:ext uri="{FF2B5EF4-FFF2-40B4-BE49-F238E27FC236}">
                <a16:creationId xmlns:a16="http://schemas.microsoft.com/office/drawing/2014/main" id="{11404E70-48D2-A29C-A7EA-76AEF6556BFA}"/>
              </a:ext>
            </a:extLst>
          </p:cNvPr>
          <p:cNvSpPr/>
          <p:nvPr/>
        </p:nvSpPr>
        <p:spPr>
          <a:xfrm>
            <a:off x="3191256" y="5605272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9" name="g-0-0">
            <a:extLst>
              <a:ext uri="{FF2B5EF4-FFF2-40B4-BE49-F238E27FC236}">
                <a16:creationId xmlns:a16="http://schemas.microsoft.com/office/drawing/2014/main" id="{1A2E77BE-EF56-9CC1-5564-3C0EA3F65AFD}"/>
              </a:ext>
            </a:extLst>
          </p:cNvPr>
          <p:cNvSpPr/>
          <p:nvPr/>
        </p:nvSpPr>
        <p:spPr>
          <a:xfrm>
            <a:off x="3193244" y="5355106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0" name="g-0-0">
            <a:extLst>
              <a:ext uri="{FF2B5EF4-FFF2-40B4-BE49-F238E27FC236}">
                <a16:creationId xmlns:a16="http://schemas.microsoft.com/office/drawing/2014/main" id="{4D560BCF-E82C-B884-3887-AD840CA49855}"/>
              </a:ext>
            </a:extLst>
          </p:cNvPr>
          <p:cNvSpPr/>
          <p:nvPr/>
        </p:nvSpPr>
        <p:spPr>
          <a:xfrm>
            <a:off x="3191256" y="5103876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1" name="g-0-0">
            <a:extLst>
              <a:ext uri="{FF2B5EF4-FFF2-40B4-BE49-F238E27FC236}">
                <a16:creationId xmlns:a16="http://schemas.microsoft.com/office/drawing/2014/main" id="{58DB2F4F-D2AB-1CA5-3DE2-07F42A811C10}"/>
              </a:ext>
            </a:extLst>
          </p:cNvPr>
          <p:cNvSpPr/>
          <p:nvPr/>
        </p:nvSpPr>
        <p:spPr>
          <a:xfrm>
            <a:off x="3189767" y="4843133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2" name="g-0-0">
            <a:extLst>
              <a:ext uri="{FF2B5EF4-FFF2-40B4-BE49-F238E27FC236}">
                <a16:creationId xmlns:a16="http://schemas.microsoft.com/office/drawing/2014/main" id="{3CE5909C-BEC8-F1CA-40C4-5E5C1268F900}"/>
              </a:ext>
            </a:extLst>
          </p:cNvPr>
          <p:cNvSpPr/>
          <p:nvPr/>
        </p:nvSpPr>
        <p:spPr>
          <a:xfrm>
            <a:off x="2946356" y="5106694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3" name="g-0-0">
            <a:extLst>
              <a:ext uri="{FF2B5EF4-FFF2-40B4-BE49-F238E27FC236}">
                <a16:creationId xmlns:a16="http://schemas.microsoft.com/office/drawing/2014/main" id="{823EFF12-1A43-0A13-91CB-245F9C45FCB4}"/>
              </a:ext>
            </a:extLst>
          </p:cNvPr>
          <p:cNvSpPr/>
          <p:nvPr/>
        </p:nvSpPr>
        <p:spPr>
          <a:xfrm>
            <a:off x="2946356" y="5358475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4" name="g-0-0">
            <a:extLst>
              <a:ext uri="{FF2B5EF4-FFF2-40B4-BE49-F238E27FC236}">
                <a16:creationId xmlns:a16="http://schemas.microsoft.com/office/drawing/2014/main" id="{C3A52732-CD85-A35C-9256-604223F696D8}"/>
              </a:ext>
            </a:extLst>
          </p:cNvPr>
          <p:cNvSpPr/>
          <p:nvPr/>
        </p:nvSpPr>
        <p:spPr>
          <a:xfrm>
            <a:off x="2946356" y="5600700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5" name="g-0-0">
            <a:extLst>
              <a:ext uri="{FF2B5EF4-FFF2-40B4-BE49-F238E27FC236}">
                <a16:creationId xmlns:a16="http://schemas.microsoft.com/office/drawing/2014/main" id="{BEB876C4-5BFF-3033-0AE7-6695AE69052C}"/>
              </a:ext>
            </a:extLst>
          </p:cNvPr>
          <p:cNvSpPr/>
          <p:nvPr/>
        </p:nvSpPr>
        <p:spPr>
          <a:xfrm>
            <a:off x="2697480" y="5348870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6" name="g-0-0">
            <a:extLst>
              <a:ext uri="{FF2B5EF4-FFF2-40B4-BE49-F238E27FC236}">
                <a16:creationId xmlns:a16="http://schemas.microsoft.com/office/drawing/2014/main" id="{193D835B-EB54-4B80-9F3F-7917202E4F2E}"/>
              </a:ext>
            </a:extLst>
          </p:cNvPr>
          <p:cNvSpPr/>
          <p:nvPr/>
        </p:nvSpPr>
        <p:spPr>
          <a:xfrm>
            <a:off x="2699214" y="5594051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7" name="g-0-0">
            <a:extLst>
              <a:ext uri="{FF2B5EF4-FFF2-40B4-BE49-F238E27FC236}">
                <a16:creationId xmlns:a16="http://schemas.microsoft.com/office/drawing/2014/main" id="{D11C64B9-671B-416B-3C51-B59813142E5D}"/>
              </a:ext>
            </a:extLst>
          </p:cNvPr>
          <p:cNvSpPr/>
          <p:nvPr/>
        </p:nvSpPr>
        <p:spPr>
          <a:xfrm>
            <a:off x="2447417" y="5591046"/>
            <a:ext cx="246888" cy="246888"/>
          </a:xfrm>
          <a:prstGeom prst="rect">
            <a:avLst/>
          </a:prstGeom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DC552B5-CA4C-BF64-CF31-8ED14367CDDD}"/>
              </a:ext>
            </a:extLst>
          </p:cNvPr>
          <p:cNvSpPr txBox="1"/>
          <p:nvPr/>
        </p:nvSpPr>
        <p:spPr>
          <a:xfrm>
            <a:off x="7857019" y="3504506"/>
            <a:ext cx="4423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Coefficient-aware matching </a:t>
            </a:r>
            <a:r>
              <a:rPr lang="en-US" sz="2400" b="0" i="0" dirty="0">
                <a:solidFill>
                  <a:schemeClr val="accent1"/>
                </a:solidFill>
                <a:effectLst/>
              </a:rPr>
              <a:t>Assignment: 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5E1F845-ACF5-4341-2DBE-402D2B4EB55A}"/>
              </a:ext>
            </a:extLst>
          </p:cNvPr>
          <p:cNvSpPr txBox="1"/>
          <p:nvPr/>
        </p:nvSpPr>
        <p:spPr>
          <a:xfrm>
            <a:off x="7806473" y="1290880"/>
            <a:ext cx="4423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Global position</a:t>
            </a:r>
          </a:p>
        </p:txBody>
      </p:sp>
      <p:sp>
        <p:nvSpPr>
          <p:cNvPr id="242" name="compound-card">
            <a:extLst>
              <a:ext uri="{FF2B5EF4-FFF2-40B4-BE49-F238E27FC236}">
                <a16:creationId xmlns:a16="http://schemas.microsoft.com/office/drawing/2014/main" id="{86B95E80-140E-5ED8-2E83-5E0EC2049791}"/>
              </a:ext>
            </a:extLst>
          </p:cNvPr>
          <p:cNvSpPr/>
          <p:nvPr/>
        </p:nvSpPr>
        <p:spPr>
          <a:xfrm>
            <a:off x="1579418" y="3453427"/>
            <a:ext cx="1876737" cy="3262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EF5B7679-8098-506A-F915-7E40B49B30B2}"/>
              </a:ext>
            </a:extLst>
          </p:cNvPr>
          <p:cNvSpPr txBox="1"/>
          <p:nvPr/>
        </p:nvSpPr>
        <p:spPr>
          <a:xfrm>
            <a:off x="1532899" y="3458980"/>
            <a:ext cx="1758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8x8 DCT grid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compound-card">
            <a:extLst>
              <a:ext uri="{FF2B5EF4-FFF2-40B4-BE49-F238E27FC236}">
                <a16:creationId xmlns:a16="http://schemas.microsoft.com/office/drawing/2014/main" id="{F60FB7B7-46EB-A6C5-05FE-5C3AE8ADC22E}"/>
              </a:ext>
            </a:extLst>
          </p:cNvPr>
          <p:cNvSpPr/>
          <p:nvPr/>
        </p:nvSpPr>
        <p:spPr>
          <a:xfrm>
            <a:off x="1579418" y="2839792"/>
            <a:ext cx="1613826" cy="192877"/>
          </a:xfrm>
          <a:prstGeom prst="roundRect">
            <a:avLst>
              <a:gd name="adj" fmla="val 50000"/>
            </a:avLst>
          </a:prstGeom>
          <a:solidFill>
            <a:srgbClr val="1F3B5C"/>
          </a:solidFill>
          <a:ln w="1270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72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1208" y="30861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Experimental setup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40080" y="1371600"/>
            <a:ext cx="5669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00" b="1" i="0" dirty="0">
                <a:solidFill>
                  <a:srgbClr val="C2410C"/>
                </a:solidFill>
                <a:latin typeface="Calibri"/>
              </a:rPr>
              <a:t>Variables, environments </a:t>
            </a:r>
            <a:endParaRPr sz="1200" b="1" i="0" dirty="0">
              <a:solidFill>
                <a:srgbClr val="C2410C"/>
              </a:solidFill>
              <a:latin typeface="Calibri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40080" y="175564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07007" y="1769363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dirty="0">
                <a:solidFill>
                  <a:srgbClr val="17202A"/>
                </a:solidFill>
                <a:latin typeface="Calibri"/>
              </a:rPr>
              <a:t>Dataset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06039" y="1769363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100 </a:t>
            </a:r>
            <a:r>
              <a:rPr b="0" i="0" dirty="0" err="1">
                <a:solidFill>
                  <a:srgbClr val="5A6672"/>
                </a:solidFill>
                <a:latin typeface="Calibri"/>
              </a:rPr>
              <a:t>WikiArt</a:t>
            </a:r>
            <a:r>
              <a:rPr b="0" i="0" dirty="0">
                <a:solidFill>
                  <a:srgbClr val="5A6672"/>
                </a:solidFill>
                <a:latin typeface="Calibri"/>
              </a:rPr>
              <a:t> images, 512 × 512</a:t>
            </a:r>
          </a:p>
        </p:txBody>
      </p:sp>
      <p:sp>
        <p:nvSpPr>
          <p:cNvPr id="30" name="Oval 29"/>
          <p:cNvSpPr/>
          <p:nvPr/>
        </p:nvSpPr>
        <p:spPr>
          <a:xfrm>
            <a:off x="640080" y="230428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07007" y="2318004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dirty="0">
                <a:solidFill>
                  <a:srgbClr val="17202A"/>
                </a:solidFill>
                <a:latin typeface="Calibri"/>
              </a:rPr>
              <a:t>Model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06039" y="231800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Stable Diffusion 2.1-base, frozen</a:t>
            </a:r>
          </a:p>
        </p:txBody>
      </p:sp>
      <p:sp>
        <p:nvSpPr>
          <p:cNvPr id="33" name="Oval 32"/>
          <p:cNvSpPr/>
          <p:nvPr/>
        </p:nvSpPr>
        <p:spPr>
          <a:xfrm>
            <a:off x="640080" y="285292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■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7" y="2866644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dirty="0">
                <a:solidFill>
                  <a:srgbClr val="17202A"/>
                </a:solidFill>
                <a:latin typeface="Calibri"/>
              </a:rPr>
              <a:t>Hardware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06039" y="286664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>
                <a:solidFill>
                  <a:srgbClr val="5A6672"/>
                </a:solidFill>
                <a:latin typeface="Calibri"/>
              </a:rPr>
              <a:t>NVIDIA RTX 4090, 24 GB</a:t>
            </a:r>
          </a:p>
        </p:txBody>
      </p:sp>
      <p:sp>
        <p:nvSpPr>
          <p:cNvPr id="36" name="Oval 35"/>
          <p:cNvSpPr/>
          <p:nvPr/>
        </p:nvSpPr>
        <p:spPr>
          <a:xfrm>
            <a:off x="640080" y="340156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07007" y="3415284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b="1" i="0" dirty="0">
                <a:solidFill>
                  <a:srgbClr val="17202A"/>
                </a:solidFill>
                <a:latin typeface="Calibri"/>
              </a:rPr>
              <a:t>Robustness</a:t>
            </a:r>
            <a:endParaRPr b="1" i="0" dirty="0">
              <a:solidFill>
                <a:srgbClr val="17202A"/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06039" y="341528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b="0" i="0" dirty="0">
                <a:solidFill>
                  <a:srgbClr val="5A6672"/>
                </a:solidFill>
                <a:latin typeface="Calibri"/>
              </a:rPr>
              <a:t>Detection rate of </a:t>
            </a:r>
            <a:r>
              <a:rPr b="0" i="0" dirty="0">
                <a:solidFill>
                  <a:srgbClr val="5A6672"/>
                </a:solidFill>
                <a:latin typeface="Calibri"/>
              </a:rPr>
              <a:t>12 attack conditions</a:t>
            </a:r>
          </a:p>
        </p:txBody>
      </p:sp>
      <p:sp>
        <p:nvSpPr>
          <p:cNvPr id="39" name="Oval 38"/>
          <p:cNvSpPr/>
          <p:nvPr/>
        </p:nvSpPr>
        <p:spPr>
          <a:xfrm>
            <a:off x="640080" y="395020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07007" y="3963924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>
                <a:solidFill>
                  <a:srgbClr val="17202A"/>
                </a:solidFill>
                <a:latin typeface="Calibri"/>
              </a:rPr>
              <a:t>Threshold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06039" y="3963924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>
                <a:solidFill>
                  <a:srgbClr val="5A6672"/>
                </a:solidFill>
                <a:latin typeface="Calibri"/>
              </a:rPr>
              <a:t>watermark declared when p ≤ 0.1</a:t>
            </a:r>
          </a:p>
        </p:txBody>
      </p:sp>
      <p:sp>
        <p:nvSpPr>
          <p:cNvPr id="42" name="Oval 41"/>
          <p:cNvSpPr/>
          <p:nvPr/>
        </p:nvSpPr>
        <p:spPr>
          <a:xfrm>
            <a:off x="640080" y="449884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◐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07007" y="4512564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>
                <a:solidFill>
                  <a:srgbClr val="17202A"/>
                </a:solidFill>
                <a:latin typeface="Calibri"/>
              </a:rPr>
              <a:t>Quality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06039" y="4512564"/>
            <a:ext cx="36576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PSNR and SSIM, mixed SSIM at 0.92</a:t>
            </a:r>
          </a:p>
        </p:txBody>
      </p:sp>
      <p:sp>
        <p:nvSpPr>
          <p:cNvPr id="45" name="Oval 44"/>
          <p:cNvSpPr/>
          <p:nvPr/>
        </p:nvSpPr>
        <p:spPr>
          <a:xfrm>
            <a:off x="640080" y="5047488"/>
            <a:ext cx="420624" cy="420624"/>
          </a:xfrm>
          <a:prstGeom prst="ellipse">
            <a:avLst/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◷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07007" y="5061203"/>
            <a:ext cx="1417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>
                <a:solidFill>
                  <a:srgbClr val="17202A"/>
                </a:solidFill>
                <a:latin typeface="Calibri"/>
              </a:rPr>
              <a:t>Efficiency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06039" y="5061203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full-pipeline runtime per image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F75D83-6472-8DB3-30C6-919E8A2FEF2B}"/>
              </a:ext>
            </a:extLst>
          </p:cNvPr>
          <p:cNvGrpSpPr/>
          <p:nvPr/>
        </p:nvGrpSpPr>
        <p:grpSpPr>
          <a:xfrm>
            <a:off x="6455663" y="712963"/>
            <a:ext cx="5471160" cy="5029200"/>
            <a:chOff x="6720840" y="1325880"/>
            <a:chExt cx="4828032" cy="4041648"/>
          </a:xfrm>
        </p:grpSpPr>
        <p:sp>
          <p:nvSpPr>
            <p:cNvPr id="48" name="cfg-card"/>
            <p:cNvSpPr/>
            <p:nvPr/>
          </p:nvSpPr>
          <p:spPr>
            <a:xfrm>
              <a:off x="6720840" y="1325880"/>
              <a:ext cx="4828032" cy="4041648"/>
            </a:xfrm>
            <a:prstGeom prst="roundRect">
              <a:avLst>
                <a:gd name="adj" fmla="val 6000"/>
              </a:avLst>
            </a:prstGeom>
            <a:solidFill>
              <a:srgbClr val="EEF3F5"/>
            </a:solidFill>
            <a:ln w="12700">
              <a:solidFill>
                <a:srgbClr val="D8E3E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13448" y="1536192"/>
              <a:ext cx="4242816" cy="2226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en-US" b="1" i="0" dirty="0">
                  <a:solidFill>
                    <a:srgbClr val="C2410C"/>
                  </a:solidFill>
                  <a:latin typeface="Calibri"/>
                </a:rPr>
                <a:t>Configuration compared</a:t>
              </a:r>
              <a:endParaRPr b="1" i="0" dirty="0">
                <a:solidFill>
                  <a:srgbClr val="C2410C"/>
                </a:solidFill>
                <a:latin typeface="Calibri"/>
              </a:endParaRPr>
            </a:p>
          </p:txBody>
        </p:sp>
        <p:sp>
          <p:nvSpPr>
            <p:cNvPr id="50" name="cfg-Fixed-Direct"/>
            <p:cNvSpPr/>
            <p:nvPr/>
          </p:nvSpPr>
          <p:spPr>
            <a:xfrm>
              <a:off x="7013448" y="1938528"/>
              <a:ext cx="4242816" cy="65836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8E3E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223759" y="2011680"/>
              <a:ext cx="3840480" cy="2968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dirty="0">
                  <a:solidFill>
                    <a:srgbClr val="0B6E6E"/>
                  </a:solidFill>
                  <a:latin typeface="Calibri"/>
                </a:rPr>
                <a:t>Fixed-Direct</a:t>
              </a:r>
              <a:endParaRPr sz="2000" b="1" i="0" dirty="0">
                <a:solidFill>
                  <a:srgbClr val="0B6E6E"/>
                </a:solidFill>
                <a:latin typeface="Calibri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223759" y="2286000"/>
              <a:ext cx="3840480" cy="2226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b="0" i="0" dirty="0">
                  <a:solidFill>
                    <a:srgbClr val="5A6672"/>
                  </a:solidFill>
                  <a:latin typeface="Calibri"/>
                </a:rPr>
                <a:t>predetermined positions</a:t>
              </a:r>
            </a:p>
          </p:txBody>
        </p:sp>
        <p:sp>
          <p:nvSpPr>
            <p:cNvPr id="53" name="cfg-Hungarian-Direct"/>
            <p:cNvSpPr/>
            <p:nvPr/>
          </p:nvSpPr>
          <p:spPr>
            <a:xfrm>
              <a:off x="7013448" y="2706624"/>
              <a:ext cx="4242816" cy="65836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8E3E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223759" y="2779776"/>
              <a:ext cx="3840480" cy="2968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dirty="0">
                  <a:solidFill>
                    <a:srgbClr val="0B6E6E"/>
                  </a:solidFill>
                  <a:latin typeface="Calibri"/>
                </a:rPr>
                <a:t>Hungarian-Direct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223759" y="3054096"/>
              <a:ext cx="3840480" cy="2226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en-US" dirty="0">
                  <a:solidFill>
                    <a:srgbClr val="5A6672"/>
                  </a:solidFill>
                  <a:latin typeface="Calibri"/>
                </a:rPr>
                <a:t>global</a:t>
              </a:r>
              <a:r>
                <a:rPr b="0" i="0" dirty="0">
                  <a:solidFill>
                    <a:srgbClr val="5A6672"/>
                  </a:solidFill>
                  <a:latin typeface="Calibri"/>
                </a:rPr>
                <a:t> positions</a:t>
              </a:r>
            </a:p>
          </p:txBody>
        </p:sp>
        <p:sp>
          <p:nvSpPr>
            <p:cNvPr id="56" name="cfg-JV Coefficient-Matched"/>
            <p:cNvSpPr/>
            <p:nvPr/>
          </p:nvSpPr>
          <p:spPr>
            <a:xfrm>
              <a:off x="7013448" y="3474720"/>
              <a:ext cx="4242816" cy="658368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12700">
              <a:solidFill>
                <a:srgbClr val="D8E3E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223759" y="3569613"/>
              <a:ext cx="3840480" cy="2968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dirty="0">
                  <a:solidFill>
                    <a:srgbClr val="0B6E6E"/>
                  </a:solidFill>
                  <a:latin typeface="Calibri"/>
                </a:rPr>
                <a:t>JV Coefficient-Matched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223759" y="3822191"/>
              <a:ext cx="3840480" cy="2226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en-US" dirty="0">
                  <a:solidFill>
                    <a:srgbClr val="5A6672"/>
                  </a:solidFill>
                  <a:latin typeface="Calibri"/>
                </a:rPr>
                <a:t>global positions</a:t>
              </a:r>
              <a:r>
                <a:rPr b="0" i="0" dirty="0">
                  <a:solidFill>
                    <a:srgbClr val="5A6672"/>
                  </a:solidFill>
                  <a:latin typeface="Calibri"/>
                </a:rPr>
                <a:t> + reordering</a:t>
              </a:r>
            </a:p>
          </p:txBody>
        </p:sp>
        <p:sp>
          <p:nvSpPr>
            <p:cNvPr id="59" name="sched-card"/>
            <p:cNvSpPr/>
            <p:nvPr/>
          </p:nvSpPr>
          <p:spPr>
            <a:xfrm>
              <a:off x="7013448" y="4334255"/>
              <a:ext cx="4242816" cy="786384"/>
            </a:xfrm>
            <a:prstGeom prst="roundRect">
              <a:avLst>
                <a:gd name="adj" fmla="val 6000"/>
              </a:avLst>
            </a:prstGeom>
            <a:solidFill>
              <a:srgbClr val="0B6E6E"/>
            </a:solidFill>
            <a:ln w="12700">
              <a:solidFill>
                <a:srgbClr val="0B6E6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223759" y="4434840"/>
              <a:ext cx="3931920" cy="24734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000" b="1" i="0" dirty="0">
                  <a:solidFill>
                    <a:srgbClr val="FFFFFF"/>
                  </a:solidFill>
                  <a:latin typeface="Calibri"/>
                </a:rPr>
                <a:t>Each configuration is run twice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223759" y="4736592"/>
              <a:ext cx="3931920" cy="2226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b="0" i="0" dirty="0">
                  <a:solidFill>
                    <a:srgbClr val="D8E3E3"/>
                  </a:solidFill>
                  <a:latin typeface="Calibri"/>
                </a:rPr>
                <a:t>full 60 iterations   ·   with early stopping</a:t>
              </a: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40080" y="5650992"/>
            <a:ext cx="10881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1" dirty="0">
                <a:solidFill>
                  <a:srgbClr val="5A6672"/>
                </a:solidFill>
                <a:latin typeface="Calibri"/>
              </a:rPr>
              <a:t>The twelve attack conditions are listed in the backup slides.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38912" y="20574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Results from payload matching and global positions 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40080" y="1298448"/>
            <a:ext cx="32461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1" i="0" dirty="0">
                <a:solidFill>
                  <a:srgbClr val="C2410C"/>
                </a:solidFill>
                <a:latin typeface="Calibri"/>
              </a:rPr>
              <a:t>Configurations</a:t>
            </a:r>
            <a:endParaRPr sz="1200" b="1" i="0" dirty="0">
              <a:solidFill>
                <a:srgbClr val="C2410C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80049" y="1298448"/>
            <a:ext cx="4925753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600" b="1" i="0" dirty="0">
                <a:solidFill>
                  <a:srgbClr val="C2410C"/>
                </a:solidFill>
                <a:latin typeface="Calibri"/>
              </a:rPr>
              <a:t>Detection after 9 attack sequence with no rotation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64040" y="1298448"/>
            <a:ext cx="21945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1" i="0" dirty="0">
                <a:solidFill>
                  <a:srgbClr val="C2410C"/>
                </a:solidFill>
                <a:latin typeface="Calibri"/>
              </a:rPr>
              <a:t>False</a:t>
            </a:r>
            <a:r>
              <a:rPr sz="1600" b="1" i="0" dirty="0">
                <a:solidFill>
                  <a:srgbClr val="C2410C"/>
                </a:solidFill>
                <a:latin typeface="Calibri"/>
              </a:rPr>
              <a:t> </a:t>
            </a:r>
            <a:r>
              <a:rPr lang="en-US" sz="1600" b="1" i="0" dirty="0">
                <a:solidFill>
                  <a:srgbClr val="C2410C"/>
                </a:solidFill>
                <a:latin typeface="Calibri"/>
              </a:rPr>
              <a:t>positives</a:t>
            </a:r>
            <a:endParaRPr sz="1600" b="1" i="0" dirty="0">
              <a:solidFill>
                <a:srgbClr val="C2410C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80" y="1700784"/>
            <a:ext cx="32461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17202A"/>
                </a:solidFill>
                <a:latin typeface="Calibri"/>
              </a:rPr>
              <a:t>Fixed positions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2011680"/>
            <a:ext cx="3246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direct payload</a:t>
            </a:r>
          </a:p>
        </p:txBody>
      </p:sp>
      <p:sp>
        <p:nvSpPr>
          <p:cNvPr id="31" name="det0"/>
          <p:cNvSpPr/>
          <p:nvPr/>
        </p:nvSpPr>
        <p:spPr>
          <a:xfrm>
            <a:off x="4069080" y="1737360"/>
            <a:ext cx="2681478" cy="475488"/>
          </a:xfrm>
          <a:prstGeom prst="roundRect">
            <a:avLst>
              <a:gd name="adj" fmla="val 28000"/>
            </a:avLst>
          </a:prstGeom>
          <a:solidFill>
            <a:srgbClr val="9AA7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78574" y="1719072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9AA7B1"/>
                </a:solidFill>
                <a:latin typeface="Cambria"/>
              </a:rPr>
              <a:t>69%</a:t>
            </a:r>
          </a:p>
        </p:txBody>
      </p:sp>
      <p:sp>
        <p:nvSpPr>
          <p:cNvPr id="33" name="fp0"/>
          <p:cNvSpPr/>
          <p:nvPr/>
        </p:nvSpPr>
        <p:spPr>
          <a:xfrm>
            <a:off x="9464040" y="1737360"/>
            <a:ext cx="779526" cy="475488"/>
          </a:xfrm>
          <a:prstGeom prst="roundRect">
            <a:avLst>
              <a:gd name="adj" fmla="val 28000"/>
            </a:avLst>
          </a:prstGeom>
          <a:solidFill>
            <a:srgbClr val="9AA7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371582" y="1719072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9AA7B1"/>
                </a:solidFill>
                <a:latin typeface="Cambria"/>
              </a:rPr>
              <a:t>11%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2761488"/>
            <a:ext cx="32461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17202A"/>
                </a:solidFill>
                <a:latin typeface="Calibri"/>
              </a:rPr>
              <a:t>Global positions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3072384"/>
            <a:ext cx="3246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direct payload</a:t>
            </a:r>
          </a:p>
        </p:txBody>
      </p:sp>
      <p:sp>
        <p:nvSpPr>
          <p:cNvPr id="37" name="det1"/>
          <p:cNvSpPr/>
          <p:nvPr/>
        </p:nvSpPr>
        <p:spPr>
          <a:xfrm>
            <a:off x="4069080" y="2798064"/>
            <a:ext cx="2720340" cy="475488"/>
          </a:xfrm>
          <a:prstGeom prst="roundRect">
            <a:avLst>
              <a:gd name="adj" fmla="val 28000"/>
            </a:avLst>
          </a:prstGeom>
          <a:solidFill>
            <a:srgbClr val="9AA7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917436" y="2779776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9AA7B1"/>
                </a:solidFill>
                <a:latin typeface="Cambria"/>
              </a:rPr>
              <a:t>70%</a:t>
            </a:r>
          </a:p>
        </p:txBody>
      </p:sp>
      <p:sp>
        <p:nvSpPr>
          <p:cNvPr id="39" name="fp1"/>
          <p:cNvSpPr/>
          <p:nvPr/>
        </p:nvSpPr>
        <p:spPr>
          <a:xfrm>
            <a:off x="9464040" y="2798064"/>
            <a:ext cx="425196" cy="475488"/>
          </a:xfrm>
          <a:prstGeom prst="roundRect">
            <a:avLst>
              <a:gd name="adj" fmla="val 28000"/>
            </a:avLst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017252" y="2779776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B6E6E"/>
                </a:solidFill>
                <a:latin typeface="Cambria"/>
              </a:rPr>
              <a:t>6%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3694176"/>
            <a:ext cx="10488168" cy="1005839"/>
          </a:xfrm>
          <a:prstGeom prst="roundRect">
            <a:avLst>
              <a:gd name="adj" fmla="val 8000"/>
            </a:avLst>
          </a:prstGeom>
          <a:solidFill>
            <a:srgbClr val="EEF3F5"/>
          </a:solidFill>
          <a:ln w="12700">
            <a:solidFill>
              <a:srgbClr val="D8E3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080" y="3822191"/>
            <a:ext cx="32461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17202A"/>
                </a:solidFill>
                <a:latin typeface="Calibri"/>
              </a:rPr>
              <a:t>Global positions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4133087"/>
            <a:ext cx="3246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dirty="0">
                <a:solidFill>
                  <a:srgbClr val="5A6672"/>
                </a:solidFill>
                <a:latin typeface="Calibri"/>
              </a:rPr>
              <a:t>coefficient matching</a:t>
            </a:r>
          </a:p>
        </p:txBody>
      </p:sp>
      <p:sp>
        <p:nvSpPr>
          <p:cNvPr id="44" name="det2"/>
          <p:cNvSpPr/>
          <p:nvPr/>
        </p:nvSpPr>
        <p:spPr>
          <a:xfrm>
            <a:off x="4069080" y="3858768"/>
            <a:ext cx="3808476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005572" y="3840479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dirty="0">
                <a:solidFill>
                  <a:srgbClr val="C2410C"/>
                </a:solidFill>
                <a:latin typeface="Cambria"/>
              </a:rPr>
              <a:t>98%</a:t>
            </a:r>
          </a:p>
        </p:txBody>
      </p:sp>
      <p:sp>
        <p:nvSpPr>
          <p:cNvPr id="46" name="fp2"/>
          <p:cNvSpPr/>
          <p:nvPr/>
        </p:nvSpPr>
        <p:spPr>
          <a:xfrm>
            <a:off x="9464040" y="3858768"/>
            <a:ext cx="425196" cy="475488"/>
          </a:xfrm>
          <a:prstGeom prst="roundRect">
            <a:avLst>
              <a:gd name="adj" fmla="val 28000"/>
            </a:avLst>
          </a:prstGeom>
          <a:solidFill>
            <a:srgbClr val="0B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0017252" y="3840479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B6E6E"/>
                </a:solidFill>
                <a:latin typeface="Cambria"/>
              </a:rPr>
              <a:t>6%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5FD4254A-AC9C-A1DF-8476-517BB384A2B6}"/>
              </a:ext>
            </a:extLst>
          </p:cNvPr>
          <p:cNvSpPr txBox="1"/>
          <p:nvPr/>
        </p:nvSpPr>
        <p:spPr>
          <a:xfrm>
            <a:off x="1234440" y="5045086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C241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+28 % </a:t>
            </a:r>
            <a:endParaRPr lang="en-US" sz="4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0CB468-8AE9-107C-5ACA-77839A3B9DED}"/>
              </a:ext>
            </a:extLst>
          </p:cNvPr>
          <p:cNvSpPr txBox="1"/>
          <p:nvPr/>
        </p:nvSpPr>
        <p:spPr>
          <a:xfrm>
            <a:off x="676887" y="5699961"/>
            <a:ext cx="31725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/>
              <a:t>F</a:t>
            </a:r>
            <a:r>
              <a:rPr lang="en-US" sz="2000" dirty="0">
                <a:solidFill>
                  <a:schemeClr val="tx1"/>
                </a:solidFill>
              </a:rPr>
              <a:t>rom reordering the payload on the same positions</a:t>
            </a:r>
            <a:endParaRPr lang="en-US" sz="20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8ADDB56-F460-ECAA-4480-CFE542D24328}"/>
              </a:ext>
            </a:extLst>
          </p:cNvPr>
          <p:cNvSpPr txBox="1"/>
          <p:nvPr/>
        </p:nvSpPr>
        <p:spPr>
          <a:xfrm>
            <a:off x="6222376" y="562356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/>
              <a:t>Observed </a:t>
            </a:r>
            <a:r>
              <a:rPr lang="en-US" sz="2000" dirty="0">
                <a:solidFill>
                  <a:schemeClr val="tx1"/>
                </a:solidFill>
              </a:rPr>
              <a:t>from choosing the best positions</a:t>
            </a:r>
            <a:endParaRPr lang="en-US" sz="20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F23FDF36-1D1F-9D9D-E924-AFA30DB83458}"/>
              </a:ext>
            </a:extLst>
          </p:cNvPr>
          <p:cNvSpPr txBox="1"/>
          <p:nvPr/>
        </p:nvSpPr>
        <p:spPr>
          <a:xfrm>
            <a:off x="5969625" y="5006940"/>
            <a:ext cx="3188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C2410C"/>
                </a:solidFill>
                <a:latin typeface="Cambria" pitchFamily="34" charset="0"/>
                <a:ea typeface="Cambria" pitchFamily="34" charset="-122"/>
              </a:rPr>
              <a:t>11 -&gt; 6% FP</a:t>
            </a:r>
            <a:endParaRPr lang="en-US" sz="4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Refinement can stop at convergence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fig-loss" descr="loss_curve_3metho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54479"/>
            <a:ext cx="6035040" cy="3968865"/>
          </a:xfrm>
          <a:prstGeom prst="rect">
            <a:avLst/>
          </a:prstGeom>
        </p:spPr>
      </p:pic>
      <p:sp>
        <p:nvSpPr>
          <p:cNvPr id="4" name="stat-loss has flattened"/>
          <p:cNvSpPr txBox="1"/>
          <p:nvPr/>
        </p:nvSpPr>
        <p:spPr>
          <a:xfrm>
            <a:off x="6995160" y="1540764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5A66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~50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8641080" y="1609344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/>
              <a:t>Avg stop iteration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8732520" y="19431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reduces </a:t>
            </a:r>
            <a:r>
              <a:rPr lang="en-US" sz="2400" b="1" dirty="0">
                <a:solidFill>
                  <a:srgbClr val="5A66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</a:t>
            </a:r>
            <a:r>
              <a:rPr lang="en-US" sz="2400" dirty="0">
                <a:solidFill>
                  <a:schemeClr val="tx2"/>
                </a:solidFill>
              </a:rPr>
              <a:t>7s of optimization time</a:t>
            </a:r>
            <a:endParaRPr lang="en-US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96973D-E60F-A796-6A72-B7865404D58A}"/>
              </a:ext>
            </a:extLst>
          </p:cNvPr>
          <p:cNvGrpSpPr/>
          <p:nvPr/>
        </p:nvGrpSpPr>
        <p:grpSpPr>
          <a:xfrm>
            <a:off x="7086600" y="2943212"/>
            <a:ext cx="4343400" cy="1147573"/>
            <a:chOff x="6995160" y="2720340"/>
            <a:chExt cx="4343400" cy="1147573"/>
          </a:xfrm>
        </p:grpSpPr>
        <p:sp>
          <p:nvSpPr>
            <p:cNvPr id="7" name="stat-less end-to-end runtime"/>
            <p:cNvSpPr txBox="1"/>
            <p:nvPr/>
          </p:nvSpPr>
          <p:spPr>
            <a:xfrm>
              <a:off x="6995160" y="2720340"/>
              <a:ext cx="16002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4000" b="1" dirty="0">
                  <a:solidFill>
                    <a:srgbClr val="C2410C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11%</a:t>
              </a:r>
              <a:endParaRPr lang="en-US" sz="4000" dirty="0"/>
            </a:p>
          </p:txBody>
        </p:sp>
        <p:sp>
          <p:nvSpPr>
            <p:cNvPr id="8" name="Text 5"/>
            <p:cNvSpPr txBox="1"/>
            <p:nvPr/>
          </p:nvSpPr>
          <p:spPr>
            <a:xfrm>
              <a:off x="8641080" y="2898649"/>
              <a:ext cx="26974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/>
                <a:t>L</a:t>
              </a:r>
              <a:r>
                <a:rPr lang="en-US" sz="2400" b="1" dirty="0">
                  <a:solidFill>
                    <a:schemeClr val="tx1"/>
                  </a:solidFill>
                </a:rPr>
                <a:t>ess end-to-end runtime</a:t>
              </a:r>
              <a:endParaRPr lang="en-US" sz="2400" dirty="0"/>
            </a:p>
          </p:txBody>
        </p:sp>
        <p:sp>
          <p:nvSpPr>
            <p:cNvPr id="9" name="Text 6"/>
            <p:cNvSpPr txBox="1"/>
            <p:nvPr/>
          </p:nvSpPr>
          <p:spPr>
            <a:xfrm>
              <a:off x="8641080" y="3410713"/>
              <a:ext cx="26974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400" dirty="0">
                  <a:solidFill>
                    <a:schemeClr val="tx2"/>
                  </a:solidFill>
                </a:rPr>
                <a:t>10.6 – 11.6% across configurations</a:t>
              </a:r>
              <a:endParaRPr lang="en-US" sz="24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E6559B-AECB-ACD9-E59E-125310BFFEA7}"/>
              </a:ext>
            </a:extLst>
          </p:cNvPr>
          <p:cNvGrpSpPr/>
          <p:nvPr/>
        </p:nvGrpSpPr>
        <p:grpSpPr>
          <a:xfrm>
            <a:off x="7104842" y="4489678"/>
            <a:ext cx="4297680" cy="900685"/>
            <a:chOff x="6995160" y="4283964"/>
            <a:chExt cx="4297680" cy="900685"/>
          </a:xfrm>
        </p:grpSpPr>
        <p:sp>
          <p:nvSpPr>
            <p:cNvPr id="10" name="stat-detection retained"/>
            <p:cNvSpPr txBox="1"/>
            <p:nvPr/>
          </p:nvSpPr>
          <p:spPr>
            <a:xfrm>
              <a:off x="6995160" y="4283964"/>
              <a:ext cx="160020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4000" b="1" dirty="0">
                  <a:solidFill>
                    <a:srgbClr val="0B6E6E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97%</a:t>
              </a:r>
              <a:endParaRPr lang="en-US" sz="4000" dirty="0"/>
            </a:p>
          </p:txBody>
        </p:sp>
        <p:sp>
          <p:nvSpPr>
            <p:cNvPr id="11" name="Text 8"/>
            <p:cNvSpPr txBox="1"/>
            <p:nvPr/>
          </p:nvSpPr>
          <p:spPr>
            <a:xfrm>
              <a:off x="8595360" y="4352545"/>
              <a:ext cx="26974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/>
                <a:t>D</a:t>
              </a:r>
              <a:r>
                <a:rPr lang="en-US" sz="2400" b="1" dirty="0">
                  <a:solidFill>
                    <a:schemeClr val="tx1"/>
                  </a:solidFill>
                </a:rPr>
                <a:t>etection retained</a:t>
              </a:r>
              <a:endParaRPr lang="en-US" sz="2400" dirty="0"/>
            </a:p>
          </p:txBody>
        </p:sp>
        <p:sp>
          <p:nvSpPr>
            <p:cNvPr id="12" name="Text 9"/>
            <p:cNvSpPr txBox="1"/>
            <p:nvPr/>
          </p:nvSpPr>
          <p:spPr>
            <a:xfrm>
              <a:off x="8595360" y="4727449"/>
              <a:ext cx="26974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400" dirty="0">
                  <a:solidFill>
                    <a:schemeClr val="tx2"/>
                  </a:solidFill>
                </a:rPr>
                <a:t>down from 98%, SSIM held at 0.92</a:t>
              </a:r>
              <a:endParaRPr lang="en-US" sz="2400" dirty="0"/>
            </a:p>
          </p:txBody>
        </p:sp>
      </p:grp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m-0.7"/>
          <p:cNvSpPr/>
          <p:nvPr/>
        </p:nvSpPr>
        <p:spPr>
          <a:xfrm>
            <a:off x="64008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920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C241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5–10%  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98888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Detection rate after 90</a:t>
            </a:r>
            <a:r>
              <a:rPr lang="en-US" sz="2800" dirty="0"/>
              <a:t>° </a:t>
            </a:r>
            <a:r>
              <a:rPr lang="en-US" sz="2800" b="1" dirty="0">
                <a:solidFill>
                  <a:schemeClr val="tx1"/>
                </a:solidFill>
              </a:rPr>
              <a:t>rotation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691776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Detector does not know if the image has been rotated </a:t>
            </a:r>
            <a:endParaRPr lang="en-US" sz="2000" dirty="0"/>
          </a:p>
        </p:txBody>
      </p:sp>
      <p:sp>
        <p:nvSpPr>
          <p:cNvPr id="7" name="lim-4.75"/>
          <p:cNvSpPr/>
          <p:nvPr/>
        </p:nvSpPr>
        <p:spPr>
          <a:xfrm>
            <a:off x="434340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4617720" y="1920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C241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images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298888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/>
              <a:t>Needs broader validation</a:t>
            </a:r>
            <a:endParaRPr lang="en-US" sz="2800" dirty="0"/>
          </a:p>
        </p:txBody>
      </p:sp>
      <p:sp>
        <p:nvSpPr>
          <p:cNvPr id="11" name="lim-8.799999999999999"/>
          <p:cNvSpPr/>
          <p:nvPr/>
        </p:nvSpPr>
        <p:spPr>
          <a:xfrm>
            <a:off x="804672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321040" y="1920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C241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6–11%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8260080" y="2837411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False positives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793047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ECDB15E5-E0B7-8F3F-93C2-559FD6CC6723}"/>
              </a:ext>
            </a:extLst>
          </p:cNvPr>
          <p:cNvSpPr txBox="1"/>
          <p:nvPr/>
        </p:nvSpPr>
        <p:spPr>
          <a:xfrm>
            <a:off x="4585716" y="3691776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2"/>
                </a:solidFill>
              </a:rPr>
              <a:t>Need more data and confidence intervals</a:t>
            </a:r>
            <a:endParaRPr lang="en-US" sz="20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8908112C-33F0-3721-F020-84C64FB9F00A}"/>
              </a:ext>
            </a:extLst>
          </p:cNvPr>
          <p:cNvSpPr txBox="1"/>
          <p:nvPr/>
        </p:nvSpPr>
        <p:spPr>
          <a:xfrm>
            <a:off x="8412480" y="3843251"/>
            <a:ext cx="3017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chemeClr val="tx2"/>
                </a:solidFill>
              </a:rPr>
              <a:t>Relatively high and need an independent negative set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F2116-A1A3-13A3-7672-3BF21B5A5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61E1DEF-EFD4-9E97-38D0-C28D78598EB4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6087DCB-5200-2940-CB72-0BC64067B79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8EE1CF-D5CB-77E1-4D47-A5FD0B0900FD}"/>
              </a:ext>
            </a:extLst>
          </p:cNvPr>
          <p:cNvSpPr txBox="1"/>
          <p:nvPr/>
        </p:nvSpPr>
        <p:spPr>
          <a:xfrm>
            <a:off x="738909" y="1995055"/>
            <a:ext cx="927330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Position selection mainly reduced false positives: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11% to 6%, while compound-attack detection changed only from 69% to 70%.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Coefficient-aware payload matching drove robustness: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detection increased from 70% to 98%, while false positives remained at 6%.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Convergence-based early stopping reduced end-to-end runtime by about 11%: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detection remained at 97%, and mixed-image SSIM remained at 0.92.</a:t>
            </a:r>
          </a:p>
        </p:txBody>
      </p:sp>
    </p:spTree>
    <p:extLst>
      <p:ext uri="{BB962C8B-B14F-4D97-AF65-F5344CB8AC3E}">
        <p14:creationId xmlns:p14="http://schemas.microsoft.com/office/powerpoint/2010/main" val="1484534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3904A-67CD-09E5-CA1D-9A1FED826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9393FA9-A4D3-C8AD-6B6A-7B08E42DD714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252704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dirty="0"/>
              <a:t>Backup- List of </a:t>
            </a:r>
            <a:r>
              <a:rPr lang="en-US" dirty="0"/>
              <a:t>attacks</a:t>
            </a:r>
            <a:endParaRPr lang="en-US" sz="32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AFCC63F-57FF-5AA0-CF79-7978D80E0566}"/>
              </a:ext>
            </a:extLst>
          </p:cNvPr>
          <p:cNvSpPr txBox="1"/>
          <p:nvPr/>
        </p:nvSpPr>
        <p:spPr>
          <a:xfrm>
            <a:off x="555448" y="5561584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27DC548-EF58-524D-53A3-4D6B92F200D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B588F50-E517-F61D-8393-0F2850CF6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587516"/>
              </p:ext>
            </p:extLst>
          </p:nvPr>
        </p:nvGraphicFramePr>
        <p:xfrm>
          <a:off x="1599173" y="1165814"/>
          <a:ext cx="8059776" cy="4351340"/>
        </p:xfrm>
        <a:graphic>
          <a:graphicData uri="http://schemas.openxmlformats.org/drawingml/2006/table">
            <a:tbl>
              <a:tblPr/>
              <a:tblGrid>
                <a:gridCol w="8059776">
                  <a:extLst>
                    <a:ext uri="{9D8B030D-6E8A-4147-A177-3AD203B41FA5}">
                      <a16:colId xmlns:a16="http://schemas.microsoft.com/office/drawing/2014/main" val="2865012493"/>
                    </a:ext>
                  </a:extLst>
                </a:gridCol>
              </a:tblGrid>
              <a:tr h="31081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</a:rPr>
                        <a:t>Attack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46586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diff_attacker_60 (AI redraw)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5127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cheng2020-anchor_3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472436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bmshj2018-factorized_3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36412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jpeg_attacker_50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85406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brightness_0.5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18206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contrast_0.5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3139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Gaussian_noise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8832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Gaussian_blur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517573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bm3d (denoiser)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0135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rotate_90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317059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1F2933"/>
                          </a:solidFill>
                          <a:effectLst/>
                        </a:rPr>
                        <a:t>all (9 attacks + rotation)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023849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 dirty="0" err="1">
                          <a:solidFill>
                            <a:srgbClr val="1F2933"/>
                          </a:solidFill>
                          <a:effectLst/>
                        </a:rPr>
                        <a:t>all_norot</a:t>
                      </a:r>
                      <a:r>
                        <a:rPr lang="en-US" sz="1400" dirty="0">
                          <a:solidFill>
                            <a:srgbClr val="1F2933"/>
                          </a:solidFill>
                          <a:effectLst/>
                        </a:rPr>
                        <a:t> (9 attacks)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17287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3"/>
                          </a:solidFill>
                          <a:effectLst/>
                        </a:rPr>
                        <a:t>Average over the 12 attack types</a:t>
                      </a:r>
                    </a:p>
                  </a:txBody>
                  <a:tcPr marL="70085" marR="70085" marT="35043" marB="35043" anchor="ctr">
                    <a:lnL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10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447458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F8028961-ECA5-EEB5-E774-60E0EAFE4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8399" y="116581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31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37128" y="156464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Backup - F</a:t>
            </a: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 results table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-res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176342"/>
              </p:ext>
            </p:extLst>
          </p:nvPr>
        </p:nvGraphicFramePr>
        <p:xfrm>
          <a:off x="483763" y="1025144"/>
          <a:ext cx="11214237" cy="3992880"/>
        </p:xfrm>
        <a:graphic>
          <a:graphicData uri="http://schemas.openxmlformats.org/drawingml/2006/table">
            <a:tbl>
              <a:tblPr/>
              <a:tblGrid>
                <a:gridCol w="293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3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54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5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29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56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Configuration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Position rule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Avg.12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all_norot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all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rot_90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FP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PSNR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Time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E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Fixed-Direct [8],[9]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predetermined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82.0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7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11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23.10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60.0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Hungarian-Direct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82.2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70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7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23.05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59.4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JV-Coefficient-Matched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83.9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98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4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5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23.38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61.3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Fixed-Direct [8],[9]  (EMA)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predetermined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82.3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73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11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22.39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53.2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Hungarian-Direct  (EMA)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82.1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10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0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b="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22.44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53.1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JV-Coefficient-Matched  (EMA)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84.7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97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10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9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0" dirty="0">
                          <a:solidFill>
                            <a:srgbClr val="17202A"/>
                          </a:solidFill>
                        </a:rPr>
                        <a:t>6</a:t>
                      </a:r>
                      <a:endParaRPr lang="en-US" sz="2000" b="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7202A"/>
                          </a:solidFill>
                        </a:rPr>
                        <a:t>22.81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7202A"/>
                          </a:solidFill>
                        </a:rPr>
                        <a:t>54.2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83763" y="5558536"/>
            <a:ext cx="114887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A6672"/>
                </a:solidFill>
              </a:rPr>
              <a:t>Avg.12 is the mean over all 12 conditions. </a:t>
            </a:r>
            <a:r>
              <a:rPr lang="en-US" dirty="0" err="1">
                <a:solidFill>
                  <a:srgbClr val="5A6672"/>
                </a:solidFill>
              </a:rPr>
              <a:t>all_norot</a:t>
            </a:r>
            <a:r>
              <a:rPr lang="en-US" dirty="0">
                <a:solidFill>
                  <a:srgbClr val="5A6672"/>
                </a:solidFill>
              </a:rPr>
              <a:t> applies the 9 non-geometric operations in sequence; all adds rotation.</a:t>
            </a:r>
          </a:p>
          <a:p>
            <a:pPr marL="0" indent="0">
              <a:buNone/>
            </a:pPr>
            <a:r>
              <a:rPr lang="en-US" dirty="0">
                <a:solidFill>
                  <a:srgbClr val="5A6672"/>
                </a:solidFill>
              </a:rPr>
              <a:t>FP is the false-positive rate on unwatermarked images. PSNR is pre-mixing.</a:t>
            </a:r>
          </a:p>
          <a:p>
            <a:pPr marL="0" indent="0">
              <a:buNone/>
            </a:pPr>
            <a:r>
              <a:rPr lang="en-US" dirty="0">
                <a:solidFill>
                  <a:srgbClr val="5A6672"/>
                </a:solidFill>
              </a:rPr>
              <a:t>Every configuration detects 98–100% under each single non-geometric attack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9402" y="340360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Backup - Runtime </a:t>
            </a: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breakdown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k-Backup — runtime breakdown" descr="runtime_breakdown_60_vs_earlys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236" y="1056023"/>
            <a:ext cx="7723124" cy="539049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45440" y="75529"/>
            <a:ext cx="1090879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 — final image quality</a:t>
            </a:r>
            <a:endParaRPr lang="en-US" sz="3200" dirty="0"/>
          </a:p>
        </p:txBody>
      </p:sp>
      <p:pic>
        <p:nvPicPr>
          <p:cNvPr id="3" name="bk-Backup — final image quality" descr="quality_com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756" y="852769"/>
            <a:ext cx="6285484" cy="592970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A66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ntWatermark">
  <a:themeElements>
    <a:clrScheme name="LatentWatermark">
      <a:dk1>
        <a:srgbClr val="17202A"/>
      </a:dk1>
      <a:lt1>
        <a:srgbClr val="FFFFFF"/>
      </a:lt1>
      <a:dk2>
        <a:srgbClr val="5A6672"/>
      </a:dk2>
      <a:lt2>
        <a:srgbClr val="EEF3F5"/>
      </a:lt2>
      <a:accent1>
        <a:srgbClr val="0B6E6E"/>
      </a:accent1>
      <a:accent2>
        <a:srgbClr val="C2410C"/>
      </a:accent2>
      <a:accent3>
        <a:srgbClr val="0F3D3E"/>
      </a:accent3>
      <a:accent4>
        <a:srgbClr val="7FA7A7"/>
      </a:accent4>
      <a:accent5>
        <a:srgbClr val="9AA7B1"/>
      </a:accent5>
      <a:accent6>
        <a:srgbClr val="D8E3E3"/>
      </a:accent6>
      <a:hlink>
        <a:srgbClr val="0B6E6E"/>
      </a:hlink>
      <a:folHlink>
        <a:srgbClr val="0F3D3E"/>
      </a:folHlink>
    </a:clrScheme>
    <a:fontScheme name="LatentWatermar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1312</Words>
  <Application>Microsoft Office PowerPoint</Application>
  <PresentationFormat>Widescreen</PresentationFormat>
  <Paragraphs>282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LatentWatermark</vt:lpstr>
      <vt:lpstr>Coefficient-Aware Global Assignment for Robust Latent-DCT Watermarking in Stable Diffusion</vt:lpstr>
      <vt:lpstr>Problem and Research Goal</vt:lpstr>
      <vt:lpstr>Literature Review </vt:lpstr>
      <vt:lpstr>Architecture</vt:lpstr>
      <vt:lpstr>Research questions and proposed solution</vt:lpstr>
      <vt:lpstr>Baseline pipeline</vt:lpstr>
      <vt:lpstr>Global position and Coefficient-aware matching</vt:lpstr>
      <vt:lpstr>Experimental setup</vt:lpstr>
      <vt:lpstr>Results from payload matching and global positions </vt:lpstr>
      <vt:lpstr>Refinement can stop at convergence</vt:lpstr>
      <vt:lpstr>Limitation</vt:lpstr>
      <vt:lpstr>Conclusion </vt:lpstr>
      <vt:lpstr>Backup- List of attacks</vt:lpstr>
      <vt:lpstr>Backup - Full results table</vt:lpstr>
      <vt:lpstr>Backup - Runtime breakdown</vt:lpstr>
      <vt:lpstr>Backup — final image quality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Coefficient-Aware Global Assignment for Robust Latent-DCT Watermarking</dc:title>
  <dc:subject>PptxGenJS Presentation</dc:subject>
  <dc:creator>Chakkratorn Kwakhong</dc:creator>
  <cp:lastModifiedBy>Chakkratorn KWAKHONG</cp:lastModifiedBy>
  <cp:revision>7</cp:revision>
  <dcterms:created xsi:type="dcterms:W3CDTF">2026-10-26T16:50:18Z</dcterms:created>
  <dcterms:modified xsi:type="dcterms:W3CDTF">2026-10-27T15:44:47Z</dcterms:modified>
</cp:coreProperties>
</file>