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12192000"/>
  <p:embeddedFontLst>
    <p:embeddedFont>
      <p:font typeface="DM Sans" pitchFamily="2" charset="0"/>
      <p:regular r:id="rId13"/>
      <p:bold r:id="rId14"/>
      <p:italic r:id="rId15"/>
    </p:embeddedFont>
    <p:embeddedFont>
      <p:font typeface="Space Grotesk" panose="020B0600000101010101" charset="0"/>
      <p:regular r:id="rId16"/>
      <p:bold r:id="rId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6" d="100"/>
          <a:sy n="96" d="100"/>
        </p:scale>
        <p:origin x="58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53718177"/>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My name is YunSeo Park. Today I will talk about my AI short film, Wake Up, MAGICAL! In this film, I take the classic magical girl story and turn it upside down.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some background. The magical girl genre has been popular in Japanese animation for more than fifty years. The basic story is simple: an ordinary girl gets magic powers and fights evil. But since the 2010s, some creators have started to question this happy story. They point to the hidden cost behind the bright transformation. At the same time, generative AI now lets small teams like mine make big fantasy scenes. My film stands right where these two things meet. It uses the magical girl look, and then adds a twist like The Matrix.</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show you how the genre changed in Japan. Sailor Moon, in 1992, made the magical girl a warrior. She had a big transformation scene, and the moon was her symbol. Next, Cardcaptor Sakura and Pretty Cure fixed the classic codes: pink dresses, ribbons, wands, and sparkling light. Then, in 2011, Madoka Magica broke the genre apart. In that show, the system that gives the girls power also uses them. The cute surface hides something dark.</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Korea has its own magical girls, too. Secret Jouju and Catch! Teenieping keep the classic style for young children. KPop Demon Hunters, from 2025, turns magical girls into a K-pop idol group, and gives them a more active role. My film follows the critical line of Madoka Magica. And I added the escape-and-wake-up structure of The Matrix.</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story. On a rainy day, a schoolgirl looks out of the classroom window. That night, a monster attacks her on an empty neon street. A pink vortex surrounds her, and she becomes a blonde magical girl with a wand. She fights one-eyed creatures under a red sky. But then, the moon turns black. She wakes up underwater, inside a glass capsule. She breaks out and runs down a long corridor full of capsules. In each one, a girl is sleeping. Her magical girl self appears, and a pink costume wraps around her body. She tears it off, and walks out into a gray, ruined city.</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main character has two selves. The ordinary self has black hair and a gray uniform. She stands for reality and for her own choices. The magical girl self has blonde hair, wings, and a pink dress. She is the genre’s promise of beauty and power. But the capsule corridor shows that this promise is mass-produced. It keeps girls asleep. So when she rips off the costume, she says no to that role. And the title, Wake Up, speaks to her, and also to us, the audience.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also used color to tell the story. Pink and magenta mean the fantasy world. Cyan means the capsule facility. And gray means the real world. When the pink costume bursts into red particles, the film shows the violence hidden under the cute surface.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how did I make this film? I used a generative AI pipeline in three steps. First, I planned. I split the story into three worlds. I made a storyboard, character sheets for both selves, and a color script for each world. Second, I generated. I made key frames as still images from prompts and character references. Then I turned them into video, with set camera moves. Symmetrical shots, like the capsule corridor and the neon street, helped reduce strange distortions. Third, I finished the film. I edited the battle to feel fast and the awakening to feel slow. Then color grading, effects, and sound design tied each world together. The hardest part was keeping her face the same in every shot. I had to generate many times and choose the best results.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wrap up. In my film, the transformation, the wand, the moon, and the pink dress are not rewards. They are the interface of a system that keeps girls asleep. So the climax is not the transformation. It is the de-transformation. The real hero is the girl who says no to the perfect self and faces reality. I also learned that generative AI can support this kind of genre-critical story, with clearly divided worlds and a color script. Next, I want to study how audiences react to the film, and how to keep characters consistent in AI filmmaking.</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listening. I’m happy to take your questions.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14101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37909"/>
            <a:ext cx="10566400" cy="502907"/>
          </a:xfrm>
          <a:prstGeom prst="rect">
            <a:avLst/>
          </a:prstGeom>
          <a:noFill/>
          <a:ln/>
        </p:spPr>
        <p:txBody>
          <a:bodyPr wrap="square" lIns="0" tIns="0" rIns="0" bIns="0" rtlCol="0" anchor="t"/>
          <a:lstStyle>
            <a:lvl1pPr marL="0" indent="0" algn="l">
              <a:lnSpc>
                <a:spcPct val="115000"/>
              </a:lnSpc>
              <a:buNone/>
              <a:defRPr lang="en-US" sz="3600" dirty="0">
                <a:solidFill>
                  <a:srgbClr val="F5EEF3"/>
                </a:solidFill>
                <a:latin typeface="Space Grotesk" pitchFamily="34" charset="0"/>
                <a:ea typeface="Space Grotesk" pitchFamily="34" charset="-122"/>
                <a:cs typeface="Space Grotesk" pitchFamily="34" charset="-120"/>
              </a:defRPr>
            </a:lvl1pPr>
          </a:lstStyle>
          <a:p>
            <a:pPr marL="0" indent="0" algn="l">
              <a:lnSpc>
                <a:spcPct val="115000"/>
              </a:lnSpc>
              <a:buNone/>
            </a:pPr>
            <a:endParaRPr lang="en-US" sz="3600" dirty="0"/>
          </a:p>
        </p:txBody>
      </p:sp>
      <p:sp>
        <p:nvSpPr>
          <p:cNvPr id="3" name="Text Placeholder 2"/>
          <p:cNvSpPr>
            <a:spLocks noGrp="1"/>
          </p:cNvSpPr>
          <p:nvPr>
            <p:ph type="body" idx="101"/>
          </p:nvPr>
        </p:nvSpPr>
        <p:spPr>
          <a:xfrm>
            <a:off x="812800" y="1945616"/>
            <a:ext cx="10566400" cy="4099584"/>
          </a:xfrm>
          <a:prstGeom prst="rect">
            <a:avLst/>
          </a:prstGeom>
          <a:noFill/>
          <a:ln/>
        </p:spPr>
        <p:txBody>
          <a:bodyPr wrap="square" lIns="0" tIns="0" rIns="0" bIns="0" rtlCol="0" anchor="t"/>
          <a:lstStyle>
            <a:lvl1pPr marL="0" indent="0" algn="l">
              <a:lnSpc>
                <a:spcPct val="140000"/>
              </a:lnSpc>
              <a:buNone/>
              <a:defRPr lang="en-US" sz="1600" dirty="0">
                <a:solidFill>
                  <a:srgbClr val="F5EEF3"/>
                </a:solidFill>
                <a:latin typeface="DM Sans" pitchFamily="34" charset="0"/>
                <a:ea typeface="DM Sans" pitchFamily="34" charset="-122"/>
                <a:cs typeface="DM Sans"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4101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37909"/>
            <a:ext cx="10566400" cy="502907"/>
          </a:xfrm>
          <a:prstGeom prst="rect">
            <a:avLst/>
          </a:prstGeom>
          <a:noFill/>
          <a:ln/>
        </p:spPr>
        <p:txBody>
          <a:bodyPr wrap="square" lIns="0" tIns="0" rIns="0" bIns="0" rtlCol="0" anchor="t"/>
          <a:lstStyle>
            <a:lvl1pPr marL="0" indent="0" algn="l">
              <a:lnSpc>
                <a:spcPct val="115000"/>
              </a:lnSpc>
              <a:buNone/>
              <a:defRPr lang="en-US" sz="3600" dirty="0">
                <a:solidFill>
                  <a:srgbClr val="F5EEF3"/>
                </a:solidFill>
                <a:latin typeface="Space Grotesk" pitchFamily="34" charset="0"/>
                <a:ea typeface="Space Grotesk" pitchFamily="34" charset="-122"/>
                <a:cs typeface="Space Grotesk" pitchFamily="34" charset="-120"/>
              </a:defRPr>
            </a:lvl1pPr>
          </a:lstStyle>
          <a:p>
            <a:pPr marL="0" indent="0" algn="l">
              <a:lnSpc>
                <a:spcPct val="115000"/>
              </a:lnSpc>
              <a:buNone/>
            </a:pPr>
            <a:endParaRPr lang="en-US" sz="3600" dirty="0"/>
          </a:p>
        </p:txBody>
      </p:sp>
      <p:sp>
        <p:nvSpPr>
          <p:cNvPr id="3" name="Text Placeholder 2"/>
          <p:cNvSpPr>
            <a:spLocks noGrp="1"/>
          </p:cNvSpPr>
          <p:nvPr>
            <p:ph type="body" idx="101"/>
          </p:nvPr>
        </p:nvSpPr>
        <p:spPr>
          <a:xfrm>
            <a:off x="812800" y="1945616"/>
            <a:ext cx="10566400" cy="4099584"/>
          </a:xfrm>
          <a:prstGeom prst="rect">
            <a:avLst/>
          </a:prstGeom>
          <a:noFill/>
          <a:ln/>
        </p:spPr>
        <p:txBody>
          <a:bodyPr wrap="square" lIns="0" tIns="0" rIns="0" bIns="0" rtlCol="0" anchor="t"/>
          <a:lstStyle>
            <a:lvl1pPr marL="0" indent="0" algn="l">
              <a:lnSpc>
                <a:spcPct val="140000"/>
              </a:lnSpc>
              <a:buNone/>
              <a:defRPr lang="en-US" sz="1600" dirty="0">
                <a:solidFill>
                  <a:srgbClr val="F5EEF3"/>
                </a:solidFill>
                <a:latin typeface="DM Sans" pitchFamily="34" charset="0"/>
                <a:ea typeface="DM Sans" pitchFamily="34" charset="-122"/>
                <a:cs typeface="DM Sans" pitchFamily="34" charset="-120"/>
              </a:defRPr>
            </a:lvl1pPr>
          </a:lstStyle>
          <a:p>
            <a:pPr marL="0" indent="0" algn="l">
              <a:lnSpc>
                <a:spcPct val="140000"/>
              </a:lnSpc>
              <a:buNone/>
            </a:pPr>
            <a:endParaRPr lang="en-US" sz="1600"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1019"/>
        </a:solidFill>
        <a:effectLst/>
      </p:bgPr>
    </p:bg>
    <p:spTree>
      <p:nvGrpSpPr>
        <p:cNvPr id="1" name=""/>
        <p:cNvGrpSpPr/>
        <p:nvPr/>
      </p:nvGrpSpPr>
      <p:grpSpPr>
        <a:xfrm>
          <a:off x="0" y="0"/>
          <a:ext cx="0" cy="0"/>
          <a:chOff x="0" y="0"/>
          <a:chExt cx="0" cy="0"/>
        </a:xfrm>
      </p:grpSpPr>
      <p:pic>
        <p:nvPicPr>
          <p:cNvPr id="2" name="Image 0" descr="A pink magical girl on a rooftop facing one-eyed creatures in a crimson sky"/>
          <p:cNvPicPr>
            <a:picLocks noChangeAspect="1"/>
          </p:cNvPicPr>
          <p:nvPr/>
        </p:nvPicPr>
        <p:blipFill>
          <a:blip r:embed="rId3"/>
          <a:srcRect/>
          <a:stretch/>
        </p:blipFill>
        <p:spPr>
          <a:xfrm>
            <a:off x="0" y="0"/>
            <a:ext cx="12192000" cy="6858000"/>
          </a:xfrm>
          <a:prstGeom prst="rect">
            <a:avLst/>
          </a:prstGeom>
        </p:spPr>
      </p:pic>
      <p:sp>
        <p:nvSpPr>
          <p:cNvPr id="3" name="Shape 0"/>
          <p:cNvSpPr/>
          <p:nvPr/>
        </p:nvSpPr>
        <p:spPr>
          <a:xfrm>
            <a:off x="0" y="0"/>
            <a:ext cx="12192000" cy="6858000"/>
          </a:xfrm>
          <a:prstGeom prst="rect">
            <a:avLst/>
          </a:prstGeom>
          <a:gradFill rotWithShape="1">
            <a:gsLst>
              <a:gs pos="0">
                <a:srgbClr val="141019">
                  <a:alpha val="96000"/>
                </a:srgbClr>
              </a:gs>
              <a:gs pos="42000">
                <a:srgbClr val="141019">
                  <a:alpha val="82000"/>
                </a:srgbClr>
              </a:gs>
              <a:gs pos="100000">
                <a:srgbClr val="141019">
                  <a:alpha val="15000"/>
                </a:srgbClr>
              </a:gs>
            </a:gsLst>
            <a:lin ang="0" scaled="0"/>
          </a:gradFill>
          <a:ln/>
        </p:spPr>
        <p:txBody>
          <a:bodyPr/>
          <a:lstStyle/>
          <a:p>
            <a:endParaRPr lang="ko-KR" altLang="en-US"/>
          </a:p>
        </p:txBody>
      </p:sp>
      <p:sp>
        <p:nvSpPr>
          <p:cNvPr id="4" name="Text 1"/>
          <p:cNvSpPr/>
          <p:nvPr/>
        </p:nvSpPr>
        <p:spPr>
          <a:xfrm>
            <a:off x="812800" y="3429066"/>
            <a:ext cx="10883392" cy="274307"/>
          </a:xfrm>
          <a:prstGeom prst="rect">
            <a:avLst/>
          </a:prstGeom>
          <a:noFill/>
          <a:ln/>
        </p:spPr>
        <p:txBody>
          <a:bodyPr wrap="square" lIns="0" tIns="0" rIns="0" bIns="0" rtlCol="0" anchor="t">
            <a:normAutofit/>
          </a:bodyPr>
          <a:lstStyle/>
          <a:p>
            <a:pPr marL="0" indent="0" algn="l">
              <a:lnSpc>
                <a:spcPts val="1960"/>
              </a:lnSpc>
              <a:buNone/>
            </a:pPr>
            <a:r>
              <a:rPr lang="en-US" sz="1400" b="1" kern="0" spc="300" dirty="0">
                <a:solidFill>
                  <a:srgbClr val="FF5CA8"/>
                </a:solidFill>
                <a:latin typeface="DM Sans" pitchFamily="34" charset="0"/>
                <a:ea typeface="DM Sans" pitchFamily="34" charset="-122"/>
                <a:cs typeface="DM Sans" pitchFamily="34" charset="-120"/>
              </a:rPr>
              <a:t>A GENERATIVE AI SHORT FILM</a:t>
            </a:r>
            <a:endParaRPr lang="en-US" sz="1400" dirty="0"/>
          </a:p>
        </p:txBody>
      </p:sp>
      <p:sp>
        <p:nvSpPr>
          <p:cNvPr id="5" name="Text 2"/>
          <p:cNvSpPr>
            <a:spLocks noGrp="1"/>
          </p:cNvSpPr>
          <p:nvPr>
            <p:ph type="title"/>
          </p:nvPr>
        </p:nvSpPr>
        <p:spPr>
          <a:xfrm>
            <a:off x="812800" y="3855773"/>
            <a:ext cx="10883392" cy="914400"/>
          </a:xfrm>
          <a:prstGeom prst="rect">
            <a:avLst/>
          </a:prstGeom>
          <a:noFill/>
          <a:ln/>
        </p:spPr>
        <p:txBody>
          <a:bodyPr wrap="square" lIns="0" tIns="0" rIns="0" bIns="0" rtlCol="0" anchor="t">
            <a:normAutofit/>
          </a:bodyPr>
          <a:lstStyle/>
          <a:p>
            <a:pPr marL="0" indent="0" algn="l">
              <a:lnSpc>
                <a:spcPts val="7000"/>
              </a:lnSpc>
              <a:buNone/>
            </a:pPr>
            <a:r>
              <a:rPr lang="en-US" sz="7000" b="1" i="0" dirty="0">
                <a:solidFill>
                  <a:srgbClr val="F5EEF3"/>
                </a:solidFill>
                <a:latin typeface="Space Grotesk" pitchFamily="34" charset="0"/>
                <a:ea typeface="Space Grotesk" pitchFamily="34" charset="-122"/>
                <a:cs typeface="Space Grotesk" pitchFamily="34" charset="-120"/>
              </a:rPr>
              <a:t>Wake Up, MAGICAL!</a:t>
            </a:r>
            <a:endParaRPr lang="en-US" sz="7000" dirty="0"/>
          </a:p>
        </p:txBody>
      </p:sp>
      <p:sp>
        <p:nvSpPr>
          <p:cNvPr id="6" name="Text 3"/>
          <p:cNvSpPr/>
          <p:nvPr/>
        </p:nvSpPr>
        <p:spPr>
          <a:xfrm>
            <a:off x="812800" y="4922573"/>
            <a:ext cx="6802120" cy="685800"/>
          </a:xfrm>
          <a:prstGeom prst="rect">
            <a:avLst/>
          </a:prstGeom>
          <a:noFill/>
          <a:ln/>
        </p:spPr>
        <p:txBody>
          <a:bodyPr wrap="square" lIns="0" tIns="0" rIns="0" bIns="0" rtlCol="0" anchor="t">
            <a:normAutofit/>
          </a:bodyPr>
          <a:lstStyle/>
          <a:p>
            <a:pPr marL="0" indent="0" algn="l">
              <a:lnSpc>
                <a:spcPts val="2600"/>
              </a:lnSpc>
              <a:buNone/>
            </a:pPr>
            <a:r>
              <a:rPr lang="en-US" sz="2000" dirty="0">
                <a:solidFill>
                  <a:srgbClr val="D9CFDC"/>
                </a:solidFill>
                <a:latin typeface="DM Sans" pitchFamily="34" charset="0"/>
                <a:ea typeface="DM Sans" pitchFamily="34" charset="-122"/>
                <a:cs typeface="DM Sans" pitchFamily="34" charset="-120"/>
              </a:rPr>
              <a:t>Deconstructing the Magical Girl Fantasy through a Generative AI Short Film</a:t>
            </a:r>
            <a:endParaRPr lang="en-US" sz="2000" dirty="0"/>
          </a:p>
        </p:txBody>
      </p:sp>
      <p:sp>
        <p:nvSpPr>
          <p:cNvPr id="7" name="Text 4"/>
          <p:cNvSpPr/>
          <p:nvPr/>
        </p:nvSpPr>
        <p:spPr>
          <a:xfrm>
            <a:off x="812800" y="5760773"/>
            <a:ext cx="10883392"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F5EEF3"/>
                </a:solidFill>
                <a:latin typeface="DM Sans" pitchFamily="34" charset="0"/>
                <a:ea typeface="DM Sans" pitchFamily="34" charset="-122"/>
                <a:cs typeface="DM Sans" pitchFamily="34" charset="-120"/>
              </a:rPr>
              <a:t>Directed by YunSeo Park</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EEF3"/>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307"/>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C2186B"/>
                </a:solidFill>
                <a:latin typeface="DM Sans" pitchFamily="34" charset="0"/>
                <a:ea typeface="DM Sans" pitchFamily="34" charset="-122"/>
                <a:cs typeface="DM Sans" pitchFamily="34" charset="-120"/>
              </a:rPr>
              <a:t>01 · INTRODUCTION</a:t>
            </a:r>
            <a:endParaRPr lang="en-US" sz="1400" dirty="0"/>
          </a:p>
        </p:txBody>
      </p:sp>
      <p:sp>
        <p:nvSpPr>
          <p:cNvPr id="3" name="Text 1"/>
          <p:cNvSpPr>
            <a:spLocks noGrp="1"/>
          </p:cNvSpPr>
          <p:nvPr>
            <p:ph type="title"/>
          </p:nvPr>
        </p:nvSpPr>
        <p:spPr>
          <a:xfrm>
            <a:off x="812800" y="1137907"/>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1019"/>
                </a:solidFill>
                <a:latin typeface="Space Grotesk" pitchFamily="34" charset="0"/>
                <a:ea typeface="Space Grotesk" pitchFamily="34" charset="-122"/>
                <a:cs typeface="Space Grotesk" pitchFamily="34" charset="-120"/>
              </a:rPr>
              <a:t>An old genre meets a new tool</a:t>
            </a:r>
            <a:endParaRPr lang="en-US" sz="3600" dirty="0"/>
          </a:p>
        </p:txBody>
      </p:sp>
      <p:sp>
        <p:nvSpPr>
          <p:cNvPr id="4" name="Shape 2"/>
          <p:cNvSpPr/>
          <p:nvPr/>
        </p:nvSpPr>
        <p:spPr>
          <a:xfrm>
            <a:off x="812800" y="1945614"/>
            <a:ext cx="3386667" cy="1983581"/>
          </a:xfrm>
          <a:prstGeom prst="roundRect">
            <a:avLst>
              <a:gd name="adj" fmla="val 3842"/>
            </a:avLst>
          </a:prstGeom>
          <a:solidFill>
            <a:srgbClr val="FFFFFF"/>
          </a:solidFill>
          <a:ln/>
        </p:spPr>
        <p:txBody>
          <a:bodyPr/>
          <a:lstStyle/>
          <a:p>
            <a:endParaRPr lang="ko-KR" altLang="en-US"/>
          </a:p>
        </p:txBody>
      </p:sp>
      <p:sp>
        <p:nvSpPr>
          <p:cNvPr id="5" name="Shape 3"/>
          <p:cNvSpPr/>
          <p:nvPr/>
        </p:nvSpPr>
        <p:spPr>
          <a:xfrm>
            <a:off x="812800" y="1945614"/>
            <a:ext cx="3386667" cy="1983581"/>
          </a:xfrm>
          <a:custGeom>
            <a:avLst/>
            <a:gdLst/>
            <a:ahLst/>
            <a:cxnLst/>
            <a:rect l="l" t="t" r="r" b="b"/>
            <a:pathLst>
              <a:path w="3386667" h="1983581">
                <a:moveTo>
                  <a:pt x="0" y="76200"/>
                </a:moveTo>
                <a:lnTo>
                  <a:pt x="0" y="76200"/>
                </a:lnTo>
                <a:arcTo wR="76200" hR="76200" stAng="10800000" swAng="5400000"/>
                <a:lnTo>
                  <a:pt x="3310467" y="0"/>
                </a:lnTo>
                <a:arcTo wR="76200" hR="76200" stAng="16200000" swAng="5400000"/>
                <a:lnTo>
                  <a:pt x="3386667" y="76200"/>
                </a:lnTo>
                <a:arcTo wR="76200" hR="38100" stAng="0" swAng="-5400000"/>
                <a:lnTo>
                  <a:pt x="76200" y="38100"/>
                </a:lnTo>
                <a:arcTo wR="76200" hR="38100" stAng="16200000" swAng="-5400000"/>
                <a:close/>
              </a:path>
            </a:pathLst>
          </a:custGeom>
          <a:solidFill>
            <a:srgbClr val="FF5CA8"/>
          </a:solidFill>
          <a:ln/>
        </p:spPr>
        <p:txBody>
          <a:bodyPr/>
          <a:lstStyle/>
          <a:p>
            <a:endParaRPr lang="ko-KR" altLang="en-US"/>
          </a:p>
        </p:txBody>
      </p:sp>
      <p:sp>
        <p:nvSpPr>
          <p:cNvPr id="6" name="Text 4"/>
          <p:cNvSpPr/>
          <p:nvPr/>
        </p:nvSpPr>
        <p:spPr>
          <a:xfrm>
            <a:off x="1066800" y="2237714"/>
            <a:ext cx="2965027"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41019"/>
                </a:solidFill>
                <a:latin typeface="Space Grotesk" pitchFamily="34" charset="0"/>
                <a:ea typeface="Space Grotesk" pitchFamily="34" charset="-122"/>
                <a:cs typeface="Space Grotesk" pitchFamily="34" charset="-120"/>
              </a:rPr>
              <a:t>The genre</a:t>
            </a:r>
            <a:endParaRPr lang="en-US" sz="2000" dirty="0"/>
          </a:p>
        </p:txBody>
      </p:sp>
      <p:sp>
        <p:nvSpPr>
          <p:cNvPr id="7" name="Text 5"/>
          <p:cNvSpPr/>
          <p:nvPr/>
        </p:nvSpPr>
        <p:spPr>
          <a:xfrm>
            <a:off x="1066800" y="2644114"/>
            <a:ext cx="2965027" cy="1056481"/>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4A4250"/>
                </a:solidFill>
                <a:latin typeface="DM Sans" pitchFamily="34" charset="0"/>
                <a:ea typeface="DM Sans" pitchFamily="34" charset="-122"/>
                <a:cs typeface="DM Sans" pitchFamily="34" charset="-120"/>
              </a:rPr>
              <a:t>Popular in Japanese animation for 50+ years. An ordinary girl becomes a magical hero and fights evil.</a:t>
            </a:r>
            <a:endParaRPr lang="en-US" sz="1400" dirty="0"/>
          </a:p>
        </p:txBody>
      </p:sp>
      <p:sp>
        <p:nvSpPr>
          <p:cNvPr id="8" name="Shape 6"/>
          <p:cNvSpPr/>
          <p:nvPr/>
        </p:nvSpPr>
        <p:spPr>
          <a:xfrm>
            <a:off x="4402667" y="1945614"/>
            <a:ext cx="3386667" cy="1983581"/>
          </a:xfrm>
          <a:prstGeom prst="roundRect">
            <a:avLst>
              <a:gd name="adj" fmla="val 3842"/>
            </a:avLst>
          </a:prstGeom>
          <a:solidFill>
            <a:srgbClr val="FFFFFF"/>
          </a:solidFill>
          <a:ln/>
        </p:spPr>
        <p:txBody>
          <a:bodyPr/>
          <a:lstStyle/>
          <a:p>
            <a:endParaRPr lang="ko-KR" altLang="en-US"/>
          </a:p>
        </p:txBody>
      </p:sp>
      <p:sp>
        <p:nvSpPr>
          <p:cNvPr id="9" name="Shape 7"/>
          <p:cNvSpPr/>
          <p:nvPr/>
        </p:nvSpPr>
        <p:spPr>
          <a:xfrm>
            <a:off x="4402667" y="1945614"/>
            <a:ext cx="3386667" cy="1983581"/>
          </a:xfrm>
          <a:custGeom>
            <a:avLst/>
            <a:gdLst/>
            <a:ahLst/>
            <a:cxnLst/>
            <a:rect l="l" t="t" r="r" b="b"/>
            <a:pathLst>
              <a:path w="3386667" h="1983581">
                <a:moveTo>
                  <a:pt x="0" y="76200"/>
                </a:moveTo>
                <a:lnTo>
                  <a:pt x="0" y="76200"/>
                </a:lnTo>
                <a:arcTo wR="76200" hR="76200" stAng="10800000" swAng="5400000"/>
                <a:lnTo>
                  <a:pt x="3310467" y="0"/>
                </a:lnTo>
                <a:arcTo wR="76200" hR="76200" stAng="16200000" swAng="5400000"/>
                <a:lnTo>
                  <a:pt x="3386667" y="76200"/>
                </a:lnTo>
                <a:arcTo wR="76200" hR="38100" stAng="0" swAng="-5400000"/>
                <a:lnTo>
                  <a:pt x="76200" y="38100"/>
                </a:lnTo>
                <a:arcTo wR="76200" hR="38100" stAng="16200000" swAng="-5400000"/>
                <a:close/>
              </a:path>
            </a:pathLst>
          </a:custGeom>
          <a:solidFill>
            <a:srgbClr val="FF5CA8"/>
          </a:solidFill>
          <a:ln/>
        </p:spPr>
        <p:txBody>
          <a:bodyPr/>
          <a:lstStyle/>
          <a:p>
            <a:endParaRPr lang="ko-KR" altLang="en-US"/>
          </a:p>
        </p:txBody>
      </p:sp>
      <p:sp>
        <p:nvSpPr>
          <p:cNvPr id="10" name="Text 8"/>
          <p:cNvSpPr/>
          <p:nvPr/>
        </p:nvSpPr>
        <p:spPr>
          <a:xfrm>
            <a:off x="4656667" y="2237714"/>
            <a:ext cx="2965027"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41019"/>
                </a:solidFill>
                <a:latin typeface="Space Grotesk" pitchFamily="34" charset="0"/>
                <a:ea typeface="Space Grotesk" pitchFamily="34" charset="-122"/>
                <a:cs typeface="Space Grotesk" pitchFamily="34" charset="-120"/>
              </a:rPr>
              <a:t>The question</a:t>
            </a:r>
            <a:endParaRPr lang="en-US" sz="2000" dirty="0"/>
          </a:p>
        </p:txBody>
      </p:sp>
      <p:sp>
        <p:nvSpPr>
          <p:cNvPr id="11" name="Text 9"/>
          <p:cNvSpPr/>
          <p:nvPr/>
        </p:nvSpPr>
        <p:spPr>
          <a:xfrm>
            <a:off x="4656667" y="2644114"/>
            <a:ext cx="2965027" cy="798711"/>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4A4250"/>
                </a:solidFill>
                <a:latin typeface="DM Sans" pitchFamily="34" charset="0"/>
                <a:ea typeface="DM Sans" pitchFamily="34" charset="-122"/>
                <a:cs typeface="DM Sans" pitchFamily="34" charset="-120"/>
              </a:rPr>
              <a:t>Since the 2010s, creators ask about the hidden cost behind the bright transformation.</a:t>
            </a:r>
            <a:endParaRPr lang="en-US" sz="1400" dirty="0"/>
          </a:p>
        </p:txBody>
      </p:sp>
      <p:sp>
        <p:nvSpPr>
          <p:cNvPr id="12" name="Shape 10"/>
          <p:cNvSpPr/>
          <p:nvPr/>
        </p:nvSpPr>
        <p:spPr>
          <a:xfrm>
            <a:off x="7992534" y="1945614"/>
            <a:ext cx="3386667" cy="1983581"/>
          </a:xfrm>
          <a:prstGeom prst="roundRect">
            <a:avLst>
              <a:gd name="adj" fmla="val 3842"/>
            </a:avLst>
          </a:prstGeom>
          <a:solidFill>
            <a:srgbClr val="FFFFFF"/>
          </a:solidFill>
          <a:ln/>
        </p:spPr>
        <p:txBody>
          <a:bodyPr/>
          <a:lstStyle/>
          <a:p>
            <a:endParaRPr lang="ko-KR" altLang="en-US"/>
          </a:p>
        </p:txBody>
      </p:sp>
      <p:sp>
        <p:nvSpPr>
          <p:cNvPr id="13" name="Shape 11"/>
          <p:cNvSpPr/>
          <p:nvPr/>
        </p:nvSpPr>
        <p:spPr>
          <a:xfrm>
            <a:off x="7992534" y="1945614"/>
            <a:ext cx="3386667" cy="1983581"/>
          </a:xfrm>
          <a:custGeom>
            <a:avLst/>
            <a:gdLst/>
            <a:ahLst/>
            <a:cxnLst/>
            <a:rect l="l" t="t" r="r" b="b"/>
            <a:pathLst>
              <a:path w="3386667" h="1983581">
                <a:moveTo>
                  <a:pt x="0" y="76200"/>
                </a:moveTo>
                <a:lnTo>
                  <a:pt x="0" y="76200"/>
                </a:lnTo>
                <a:arcTo wR="76200" hR="76200" stAng="10800000" swAng="5400000"/>
                <a:lnTo>
                  <a:pt x="3310467" y="0"/>
                </a:lnTo>
                <a:arcTo wR="76200" hR="76200" stAng="16200000" swAng="5400000"/>
                <a:lnTo>
                  <a:pt x="3386667" y="76200"/>
                </a:lnTo>
                <a:arcTo wR="76200" hR="38100" stAng="0" swAng="-5400000"/>
                <a:lnTo>
                  <a:pt x="76200" y="38100"/>
                </a:lnTo>
                <a:arcTo wR="76200" hR="38100" stAng="16200000" swAng="-5400000"/>
                <a:close/>
              </a:path>
            </a:pathLst>
          </a:custGeom>
          <a:solidFill>
            <a:srgbClr val="2BA9B3"/>
          </a:solidFill>
          <a:ln/>
        </p:spPr>
        <p:txBody>
          <a:bodyPr/>
          <a:lstStyle/>
          <a:p>
            <a:endParaRPr lang="ko-KR" altLang="en-US"/>
          </a:p>
        </p:txBody>
      </p:sp>
      <p:sp>
        <p:nvSpPr>
          <p:cNvPr id="14" name="Text 12"/>
          <p:cNvSpPr/>
          <p:nvPr/>
        </p:nvSpPr>
        <p:spPr>
          <a:xfrm>
            <a:off x="8246534" y="2237714"/>
            <a:ext cx="2965027"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41019"/>
                </a:solidFill>
                <a:latin typeface="Space Grotesk" pitchFamily="34" charset="0"/>
                <a:ea typeface="Space Grotesk" pitchFamily="34" charset="-122"/>
                <a:cs typeface="Space Grotesk" pitchFamily="34" charset="-120"/>
              </a:rPr>
              <a:t>The tool</a:t>
            </a:r>
            <a:endParaRPr lang="en-US" sz="2000" dirty="0"/>
          </a:p>
        </p:txBody>
      </p:sp>
      <p:sp>
        <p:nvSpPr>
          <p:cNvPr id="15" name="Text 13"/>
          <p:cNvSpPr/>
          <p:nvPr/>
        </p:nvSpPr>
        <p:spPr>
          <a:xfrm>
            <a:off x="8246534" y="2644114"/>
            <a:ext cx="2965027" cy="798711"/>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4A4250"/>
                </a:solidFill>
                <a:latin typeface="DM Sans" pitchFamily="34" charset="0"/>
                <a:ea typeface="DM Sans" pitchFamily="34" charset="-122"/>
                <a:cs typeface="DM Sans" pitchFamily="34" charset="-120"/>
              </a:rPr>
              <a:t>Generative AI lets small teams make fantasy scenes that once needed big studios.</a:t>
            </a:r>
            <a:endParaRPr lang="en-US" sz="1400" dirty="0"/>
          </a:p>
        </p:txBody>
      </p:sp>
      <p:sp>
        <p:nvSpPr>
          <p:cNvPr id="16" name="Text 14"/>
          <p:cNvSpPr/>
          <p:nvPr/>
        </p:nvSpPr>
        <p:spPr>
          <a:xfrm>
            <a:off x="812800" y="4233995"/>
            <a:ext cx="10883392" cy="355600"/>
          </a:xfrm>
          <a:prstGeom prst="rect">
            <a:avLst/>
          </a:prstGeom>
          <a:noFill/>
          <a:ln/>
        </p:spPr>
        <p:txBody>
          <a:bodyPr wrap="square" lIns="0" tIns="0" rIns="0" bIns="0" rtlCol="0" anchor="t">
            <a:normAutofit/>
          </a:bodyPr>
          <a:lstStyle/>
          <a:p>
            <a:pPr marL="0" indent="0" algn="l">
              <a:lnSpc>
                <a:spcPts val="2600"/>
              </a:lnSpc>
              <a:buNone/>
            </a:pPr>
            <a:r>
              <a:rPr lang="en-US" sz="2000" b="1" dirty="0">
                <a:solidFill>
                  <a:srgbClr val="141019"/>
                </a:solidFill>
                <a:latin typeface="DM Sans" pitchFamily="34" charset="0"/>
                <a:ea typeface="DM Sans" pitchFamily="34" charset="-122"/>
                <a:cs typeface="DM Sans" pitchFamily="34" charset="-120"/>
              </a:rPr>
              <a:t>My film:</a:t>
            </a:r>
            <a:r>
              <a:rPr lang="en-US" sz="2000" dirty="0">
                <a:solidFill>
                  <a:srgbClr val="141019"/>
                </a:solidFill>
                <a:latin typeface="DM Sans" pitchFamily="34" charset="0"/>
                <a:ea typeface="DM Sans" pitchFamily="34" charset="-122"/>
                <a:cs typeface="DM Sans" pitchFamily="34" charset="-120"/>
              </a:rPr>
              <a:t> the magical girl look </a:t>
            </a:r>
            <a:r>
              <a:rPr lang="en-US" sz="2000" dirty="0">
                <a:solidFill>
                  <a:srgbClr val="C2186B"/>
                </a:solidFill>
                <a:latin typeface="DM Sans" pitchFamily="34" charset="0"/>
                <a:ea typeface="DM Sans" pitchFamily="34" charset="-122"/>
                <a:cs typeface="DM Sans" pitchFamily="34" charset="-120"/>
              </a:rPr>
              <a:t>+</a:t>
            </a:r>
            <a:r>
              <a:rPr lang="en-US" sz="2000" dirty="0">
                <a:solidFill>
                  <a:srgbClr val="141019"/>
                </a:solidFill>
                <a:latin typeface="DM Sans" pitchFamily="34" charset="0"/>
                <a:ea typeface="DM Sans" pitchFamily="34" charset="-122"/>
                <a:cs typeface="DM Sans" pitchFamily="34" charset="-120"/>
              </a:rPr>
              <a:t> a twist like </a:t>
            </a:r>
            <a:r>
              <a:rPr lang="en-US" sz="2000" i="1" dirty="0">
                <a:solidFill>
                  <a:srgbClr val="141019"/>
                </a:solidFill>
                <a:latin typeface="DM Sans" pitchFamily="34" charset="0"/>
                <a:ea typeface="DM Sans" pitchFamily="34" charset="-122"/>
                <a:cs typeface="DM Sans" pitchFamily="34" charset="-120"/>
              </a:rPr>
              <a:t>The Matrix</a:t>
            </a:r>
            <a:r>
              <a:rPr lang="en-US" sz="2000" dirty="0">
                <a:solidFill>
                  <a:srgbClr val="141019"/>
                </a:solidFill>
                <a:latin typeface="DM Sans" pitchFamily="34" charset="0"/>
                <a:ea typeface="DM Sans" pitchFamily="34" charset="-122"/>
                <a:cs typeface="DM Sans" pitchFamily="34" charset="-120"/>
              </a:rPr>
              <a:t>.</a:t>
            </a:r>
            <a:endParaRPr lang="en-US" sz="2000" dirty="0"/>
          </a:p>
        </p:txBody>
      </p:sp>
      <p:sp>
        <p:nvSpPr>
          <p:cNvPr id="17" name="Text 15"/>
          <p:cNvSpPr/>
          <p:nvPr/>
        </p:nvSpPr>
        <p:spPr>
          <a:xfrm>
            <a:off x="812800" y="6238280"/>
            <a:ext cx="58864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7A7080"/>
                </a:solidFill>
                <a:latin typeface="DM Sans" pitchFamily="34" charset="0"/>
                <a:ea typeface="DM Sans" pitchFamily="34" charset="-122"/>
                <a:cs typeface="DM Sans" pitchFamily="34" charset="-120"/>
              </a:rPr>
              <a:t>Wake Up, MAGICAL!</a:t>
            </a:r>
            <a:endParaRPr lang="en-US" sz="1200" dirty="0"/>
          </a:p>
        </p:txBody>
      </p:sp>
      <p:sp>
        <p:nvSpPr>
          <p:cNvPr id="18" name="Text 16"/>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7A7080"/>
                </a:solidFill>
                <a:latin typeface="DM Sans" pitchFamily="34" charset="0"/>
                <a:ea typeface="DM Sans" pitchFamily="34" charset="-122"/>
                <a:cs typeface="DM Sans" pitchFamily="34" charset="-120"/>
              </a:rPr>
              <a:t>02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41019"/>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307"/>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FF5CA8"/>
                </a:solidFill>
                <a:latin typeface="DM Sans" pitchFamily="34" charset="0"/>
                <a:ea typeface="DM Sans" pitchFamily="34" charset="-122"/>
                <a:cs typeface="DM Sans" pitchFamily="34" charset="-120"/>
              </a:rPr>
              <a:t>02 · BACKGROUND</a:t>
            </a:r>
            <a:endParaRPr lang="en-US" sz="1400" dirty="0"/>
          </a:p>
        </p:txBody>
      </p:sp>
      <p:sp>
        <p:nvSpPr>
          <p:cNvPr id="3" name="Text 1"/>
          <p:cNvSpPr>
            <a:spLocks noGrp="1"/>
          </p:cNvSpPr>
          <p:nvPr>
            <p:ph type="title"/>
          </p:nvPr>
        </p:nvSpPr>
        <p:spPr>
          <a:xfrm>
            <a:off x="812800" y="1137907"/>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F5EEF3"/>
                </a:solidFill>
                <a:latin typeface="Space Grotesk" pitchFamily="34" charset="0"/>
                <a:ea typeface="Space Grotesk" pitchFamily="34" charset="-122"/>
                <a:cs typeface="Space Grotesk" pitchFamily="34" charset="-120"/>
              </a:rPr>
              <a:t>How the magical girl changed</a:t>
            </a:r>
            <a:endParaRPr lang="en-US" sz="3600" dirty="0"/>
          </a:p>
        </p:txBody>
      </p:sp>
      <p:sp>
        <p:nvSpPr>
          <p:cNvPr id="4" name="Shape 2"/>
          <p:cNvSpPr/>
          <p:nvPr/>
        </p:nvSpPr>
        <p:spPr>
          <a:xfrm>
            <a:off x="812800" y="2005940"/>
            <a:ext cx="3352800" cy="0"/>
          </a:xfrm>
          <a:prstGeom prst="line">
            <a:avLst/>
          </a:prstGeom>
          <a:noFill/>
          <a:ln w="19050">
            <a:solidFill>
              <a:srgbClr val="FF5CA8"/>
            </a:solidFill>
            <a:prstDash val="solid"/>
          </a:ln>
        </p:spPr>
        <p:txBody>
          <a:bodyPr/>
          <a:lstStyle/>
          <a:p>
            <a:endParaRPr lang="ko-KR" altLang="en-US"/>
          </a:p>
        </p:txBody>
      </p:sp>
      <p:sp>
        <p:nvSpPr>
          <p:cNvPr id="5" name="Text 3"/>
          <p:cNvSpPr/>
          <p:nvPr/>
        </p:nvSpPr>
        <p:spPr>
          <a:xfrm>
            <a:off x="812800" y="2216547"/>
            <a:ext cx="3453384" cy="523214"/>
          </a:xfrm>
          <a:prstGeom prst="rect">
            <a:avLst/>
          </a:prstGeom>
          <a:noFill/>
          <a:ln/>
        </p:spPr>
        <p:txBody>
          <a:bodyPr wrap="square" lIns="0" tIns="0" rIns="0" bIns="0" rtlCol="0" anchor="t">
            <a:normAutofit/>
          </a:bodyPr>
          <a:lstStyle/>
          <a:p>
            <a:pPr marL="0" indent="0" algn="l">
              <a:lnSpc>
                <a:spcPts val="3920"/>
              </a:lnSpc>
              <a:buNone/>
            </a:pPr>
            <a:r>
              <a:rPr lang="en-US" sz="2800" b="1" dirty="0">
                <a:solidFill>
                  <a:srgbClr val="FF5CA8"/>
                </a:solidFill>
                <a:latin typeface="Space Grotesk" pitchFamily="34" charset="0"/>
                <a:ea typeface="Space Grotesk" pitchFamily="34" charset="-122"/>
                <a:cs typeface="Space Grotesk" pitchFamily="34" charset="-120"/>
              </a:rPr>
              <a:t>1992</a:t>
            </a:r>
            <a:endParaRPr lang="en-US" sz="2800" dirty="0"/>
          </a:p>
        </p:txBody>
      </p:sp>
      <p:sp>
        <p:nvSpPr>
          <p:cNvPr id="6" name="Text 4"/>
          <p:cNvSpPr/>
          <p:nvPr/>
        </p:nvSpPr>
        <p:spPr>
          <a:xfrm>
            <a:off x="812800" y="2815961"/>
            <a:ext cx="3453384"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5EEF3"/>
                </a:solidFill>
                <a:latin typeface="Space Grotesk" pitchFamily="34" charset="0"/>
                <a:ea typeface="Space Grotesk" pitchFamily="34" charset="-122"/>
                <a:cs typeface="Space Grotesk" pitchFamily="34" charset="-120"/>
              </a:rPr>
              <a:t>Sailor Moon</a:t>
            </a:r>
            <a:endParaRPr lang="en-US" sz="2000" dirty="0"/>
          </a:p>
        </p:txBody>
      </p:sp>
      <p:sp>
        <p:nvSpPr>
          <p:cNvPr id="7" name="Text 5"/>
          <p:cNvSpPr/>
          <p:nvPr/>
        </p:nvSpPr>
        <p:spPr>
          <a:xfrm>
            <a:off x="812800" y="3222361"/>
            <a:ext cx="3453384" cy="798711"/>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C7BFCB"/>
                </a:solidFill>
                <a:latin typeface="DM Sans" pitchFamily="34" charset="0"/>
                <a:ea typeface="DM Sans" pitchFamily="34" charset="-122"/>
                <a:cs typeface="DM Sans" pitchFamily="34" charset="-120"/>
              </a:rPr>
              <a:t>The girl becomes a warrior, with staged transformations and the moon as a symbol.</a:t>
            </a:r>
            <a:endParaRPr lang="en-US" sz="1400" dirty="0"/>
          </a:p>
        </p:txBody>
      </p:sp>
      <p:sp>
        <p:nvSpPr>
          <p:cNvPr id="8" name="Shape 6"/>
          <p:cNvSpPr/>
          <p:nvPr/>
        </p:nvSpPr>
        <p:spPr>
          <a:xfrm>
            <a:off x="4419600" y="2005940"/>
            <a:ext cx="3352800" cy="0"/>
          </a:xfrm>
          <a:prstGeom prst="line">
            <a:avLst/>
          </a:prstGeom>
          <a:noFill/>
          <a:ln w="19050">
            <a:solidFill>
              <a:srgbClr val="FF5CA8"/>
            </a:solidFill>
            <a:prstDash val="solid"/>
          </a:ln>
        </p:spPr>
        <p:txBody>
          <a:bodyPr/>
          <a:lstStyle/>
          <a:p>
            <a:endParaRPr lang="ko-KR" altLang="en-US"/>
          </a:p>
        </p:txBody>
      </p:sp>
      <p:sp>
        <p:nvSpPr>
          <p:cNvPr id="9" name="Text 7"/>
          <p:cNvSpPr/>
          <p:nvPr/>
        </p:nvSpPr>
        <p:spPr>
          <a:xfrm>
            <a:off x="4419600" y="2216547"/>
            <a:ext cx="3453384" cy="523214"/>
          </a:xfrm>
          <a:prstGeom prst="rect">
            <a:avLst/>
          </a:prstGeom>
          <a:noFill/>
          <a:ln/>
        </p:spPr>
        <p:txBody>
          <a:bodyPr wrap="square" lIns="0" tIns="0" rIns="0" bIns="0" rtlCol="0" anchor="t">
            <a:normAutofit/>
          </a:bodyPr>
          <a:lstStyle/>
          <a:p>
            <a:pPr marL="0" indent="0" algn="l">
              <a:lnSpc>
                <a:spcPts val="3920"/>
              </a:lnSpc>
              <a:buNone/>
            </a:pPr>
            <a:r>
              <a:rPr lang="en-US" sz="2800" b="1" dirty="0">
                <a:solidFill>
                  <a:srgbClr val="FF5CA8"/>
                </a:solidFill>
                <a:latin typeface="Space Grotesk" pitchFamily="34" charset="0"/>
                <a:ea typeface="Space Grotesk" pitchFamily="34" charset="-122"/>
                <a:cs typeface="Space Grotesk" pitchFamily="34" charset="-120"/>
              </a:rPr>
              <a:t>1998–2004</a:t>
            </a:r>
            <a:endParaRPr lang="en-US" sz="2800" dirty="0"/>
          </a:p>
        </p:txBody>
      </p:sp>
      <p:sp>
        <p:nvSpPr>
          <p:cNvPr id="10" name="Text 8"/>
          <p:cNvSpPr/>
          <p:nvPr/>
        </p:nvSpPr>
        <p:spPr>
          <a:xfrm>
            <a:off x="4419600" y="2815961"/>
            <a:ext cx="3453384"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5EEF3"/>
                </a:solidFill>
                <a:latin typeface="Space Grotesk" pitchFamily="34" charset="0"/>
                <a:ea typeface="Space Grotesk" pitchFamily="34" charset="-122"/>
                <a:cs typeface="Space Grotesk" pitchFamily="34" charset="-120"/>
              </a:rPr>
              <a:t>Sakura &amp; Pretty Cure</a:t>
            </a:r>
            <a:endParaRPr lang="en-US" sz="2000" dirty="0"/>
          </a:p>
        </p:txBody>
      </p:sp>
      <p:sp>
        <p:nvSpPr>
          <p:cNvPr id="11" name="Text 9"/>
          <p:cNvSpPr/>
          <p:nvPr/>
        </p:nvSpPr>
        <p:spPr>
          <a:xfrm>
            <a:off x="4419600" y="3222361"/>
            <a:ext cx="3453384" cy="540941"/>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C7BFCB"/>
                </a:solidFill>
                <a:latin typeface="DM Sans" pitchFamily="34" charset="0"/>
                <a:ea typeface="DM Sans" pitchFamily="34" charset="-122"/>
                <a:cs typeface="DM Sans" pitchFamily="34" charset="-120"/>
              </a:rPr>
              <a:t>The classic codes are fixed: pink costumes, ribbons, wands and sparkles.</a:t>
            </a:r>
            <a:endParaRPr lang="en-US" sz="1400" dirty="0"/>
          </a:p>
        </p:txBody>
      </p:sp>
      <p:sp>
        <p:nvSpPr>
          <p:cNvPr id="12" name="Shape 10"/>
          <p:cNvSpPr/>
          <p:nvPr/>
        </p:nvSpPr>
        <p:spPr>
          <a:xfrm>
            <a:off x="8026400" y="2005940"/>
            <a:ext cx="3352800" cy="0"/>
          </a:xfrm>
          <a:prstGeom prst="line">
            <a:avLst/>
          </a:prstGeom>
          <a:noFill/>
          <a:ln w="19050">
            <a:solidFill>
              <a:srgbClr val="5ED3DC"/>
            </a:solidFill>
            <a:prstDash val="solid"/>
          </a:ln>
        </p:spPr>
        <p:txBody>
          <a:bodyPr/>
          <a:lstStyle/>
          <a:p>
            <a:endParaRPr lang="ko-KR" altLang="en-US"/>
          </a:p>
        </p:txBody>
      </p:sp>
      <p:sp>
        <p:nvSpPr>
          <p:cNvPr id="13" name="Text 11"/>
          <p:cNvSpPr/>
          <p:nvPr/>
        </p:nvSpPr>
        <p:spPr>
          <a:xfrm>
            <a:off x="8026400" y="2216547"/>
            <a:ext cx="3453384" cy="523214"/>
          </a:xfrm>
          <a:prstGeom prst="rect">
            <a:avLst/>
          </a:prstGeom>
          <a:noFill/>
          <a:ln/>
        </p:spPr>
        <p:txBody>
          <a:bodyPr wrap="square" lIns="0" tIns="0" rIns="0" bIns="0" rtlCol="0" anchor="t">
            <a:normAutofit/>
          </a:bodyPr>
          <a:lstStyle/>
          <a:p>
            <a:pPr marL="0" indent="0" algn="l">
              <a:lnSpc>
                <a:spcPts val="3920"/>
              </a:lnSpc>
              <a:buNone/>
            </a:pPr>
            <a:r>
              <a:rPr lang="en-US" sz="2800" b="1" dirty="0">
                <a:solidFill>
                  <a:srgbClr val="5ED3DC"/>
                </a:solidFill>
                <a:latin typeface="Space Grotesk" pitchFamily="34" charset="0"/>
                <a:ea typeface="Space Grotesk" pitchFamily="34" charset="-122"/>
                <a:cs typeface="Space Grotesk" pitchFamily="34" charset="-120"/>
              </a:rPr>
              <a:t>2011</a:t>
            </a:r>
            <a:endParaRPr lang="en-US" sz="2800" dirty="0"/>
          </a:p>
        </p:txBody>
      </p:sp>
      <p:sp>
        <p:nvSpPr>
          <p:cNvPr id="14" name="Text 12"/>
          <p:cNvSpPr/>
          <p:nvPr/>
        </p:nvSpPr>
        <p:spPr>
          <a:xfrm>
            <a:off x="8026400" y="2815961"/>
            <a:ext cx="3453384"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5EEF3"/>
                </a:solidFill>
                <a:latin typeface="Space Grotesk" pitchFamily="34" charset="0"/>
                <a:ea typeface="Space Grotesk" pitchFamily="34" charset="-122"/>
                <a:cs typeface="Space Grotesk" pitchFamily="34" charset="-120"/>
              </a:rPr>
              <a:t>Madoka Magica</a:t>
            </a:r>
            <a:endParaRPr lang="en-US" sz="2000" dirty="0"/>
          </a:p>
        </p:txBody>
      </p:sp>
      <p:sp>
        <p:nvSpPr>
          <p:cNvPr id="15" name="Text 13"/>
          <p:cNvSpPr/>
          <p:nvPr/>
        </p:nvSpPr>
        <p:spPr>
          <a:xfrm>
            <a:off x="8026400" y="3222361"/>
            <a:ext cx="3453384" cy="798711"/>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C7BFCB"/>
                </a:solidFill>
                <a:latin typeface="DM Sans" pitchFamily="34" charset="0"/>
                <a:ea typeface="DM Sans" pitchFamily="34" charset="-122"/>
                <a:cs typeface="DM Sans" pitchFamily="34" charset="-120"/>
              </a:rPr>
              <a:t>The genre is taken apart. The system that gives the girls power also uses them.</a:t>
            </a:r>
            <a:endParaRPr lang="en-US" sz="1400" dirty="0"/>
          </a:p>
        </p:txBody>
      </p:sp>
      <p:sp>
        <p:nvSpPr>
          <p:cNvPr id="16" name="Text 14"/>
          <p:cNvSpPr/>
          <p:nvPr/>
        </p:nvSpPr>
        <p:spPr>
          <a:xfrm>
            <a:off x="812800" y="6238280"/>
            <a:ext cx="58864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E8594"/>
                </a:solidFill>
                <a:latin typeface="DM Sans" pitchFamily="34" charset="0"/>
                <a:ea typeface="DM Sans" pitchFamily="34" charset="-122"/>
                <a:cs typeface="DM Sans" pitchFamily="34" charset="-120"/>
              </a:rPr>
              <a:t>Wake Up, MAGICAL!</a:t>
            </a:r>
            <a:endParaRPr lang="en-US" sz="1200" dirty="0"/>
          </a:p>
        </p:txBody>
      </p:sp>
      <p:sp>
        <p:nvSpPr>
          <p:cNvPr id="17" name="Text 15"/>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8E8594"/>
                </a:solidFill>
                <a:latin typeface="DM Sans" pitchFamily="34" charset="0"/>
                <a:ea typeface="DM Sans" pitchFamily="34" charset="-122"/>
                <a:cs typeface="DM Sans" pitchFamily="34" charset="-120"/>
              </a:rPr>
              <a:t>03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EEF3"/>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307"/>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C2186B"/>
                </a:solidFill>
                <a:latin typeface="DM Sans" pitchFamily="34" charset="0"/>
                <a:ea typeface="DM Sans" pitchFamily="34" charset="-122"/>
                <a:cs typeface="DM Sans" pitchFamily="34" charset="-120"/>
              </a:rPr>
              <a:t>02 · BACKGROUND</a:t>
            </a:r>
            <a:endParaRPr lang="en-US" sz="1400" dirty="0"/>
          </a:p>
        </p:txBody>
      </p:sp>
      <p:sp>
        <p:nvSpPr>
          <p:cNvPr id="3" name="Text 1"/>
          <p:cNvSpPr>
            <a:spLocks noGrp="1"/>
          </p:cNvSpPr>
          <p:nvPr>
            <p:ph type="title"/>
          </p:nvPr>
        </p:nvSpPr>
        <p:spPr>
          <a:xfrm>
            <a:off x="812800" y="1137907"/>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1019"/>
                </a:solidFill>
                <a:latin typeface="Space Grotesk" pitchFamily="34" charset="0"/>
                <a:ea typeface="Space Grotesk" pitchFamily="34" charset="-122"/>
                <a:cs typeface="Space Grotesk" pitchFamily="34" charset="-120"/>
              </a:rPr>
              <a:t>Korean magical girls</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958315"/>
          <a:ext cx="10553700" cy="2184400"/>
        </p:xfrm>
        <a:graphic>
          <a:graphicData uri="http://schemas.openxmlformats.org/drawingml/2006/table">
            <a:tbl>
              <a:tblPr/>
              <a:tblGrid>
                <a:gridCol w="3166110">
                  <a:extLst>
                    <a:ext uri="{9D8B030D-6E8A-4147-A177-3AD203B41FA5}">
                      <a16:colId xmlns:a16="http://schemas.microsoft.com/office/drawing/2014/main" val="20000"/>
                    </a:ext>
                  </a:extLst>
                </a:gridCol>
                <a:gridCol w="2955036">
                  <a:extLst>
                    <a:ext uri="{9D8B030D-6E8A-4147-A177-3AD203B41FA5}">
                      <a16:colId xmlns:a16="http://schemas.microsoft.com/office/drawing/2014/main" val="20001"/>
                    </a:ext>
                  </a:extLst>
                </a:gridCol>
                <a:gridCol w="4432554">
                  <a:extLst>
                    <a:ext uri="{9D8B030D-6E8A-4147-A177-3AD203B41FA5}">
                      <a16:colId xmlns:a16="http://schemas.microsoft.com/office/drawing/2014/main" val="20002"/>
                    </a:ext>
                  </a:extLst>
                </a:gridCol>
              </a:tblGrid>
              <a:tr h="412750">
                <a:tc>
                  <a:txBody>
                    <a:bodyPr/>
                    <a:lstStyle/>
                    <a:p>
                      <a:pPr marL="0" indent="0">
                        <a:lnSpc>
                          <a:spcPts val="2100"/>
                        </a:lnSpc>
                        <a:buNone/>
                      </a:pPr>
                      <a:r>
                        <a:rPr lang="en-US" sz="1500" b="1" dirty="0">
                          <a:solidFill>
                            <a:srgbClr val="141019"/>
                          </a:solidFill>
                          <a:latin typeface="DM Sans" pitchFamily="34" charset="0"/>
                          <a:ea typeface="DM Sans" pitchFamily="34" charset="-122"/>
                          <a:cs typeface="DM Sans" pitchFamily="34" charset="-120"/>
                        </a:rPr>
                        <a:t>Title</a:t>
                      </a:r>
                      <a:endParaRPr lang="en-US" sz="1500" dirty="0">
                        <a:latin typeface="DM Sans" charset="0"/>
                        <a:ea typeface="DM Sans" charset="0"/>
                        <a:cs typeface="DM Sans" charset="0"/>
                      </a:endParaRPr>
                    </a:p>
                  </a:txBody>
                  <a:tcPr marL="66675" marR="66675" marT="66675" marB="66675">
                    <a:lnL w="12700" cap="flat" cmpd="sng" algn="ctr">
                      <a:solidFill>
                        <a:srgbClr val="C4BEC2"/>
                      </a:solidFill>
                      <a:prstDash val="solid"/>
                      <a:round/>
                      <a:headEnd type="none" w="med" len="med"/>
                      <a:tailEnd type="none" w="med" len="med"/>
                    </a:lnL>
                    <a:lnR w="12700" cap="flat" cmpd="sng" algn="ctr">
                      <a:solidFill>
                        <a:srgbClr val="BBB1B7"/>
                      </a:solidFill>
                      <a:prstDash val="solid"/>
                      <a:round/>
                      <a:headEnd type="none" w="med" len="med"/>
                      <a:tailEnd type="none" w="med" len="med"/>
                    </a:lnR>
                    <a:lnT w="12700" cap="flat" cmpd="sng" algn="ctr">
                      <a:solidFill>
                        <a:srgbClr val="C4BEC2"/>
                      </a:solidFill>
                      <a:prstDash val="solid"/>
                      <a:round/>
                      <a:headEnd type="none" w="med" len="med"/>
                      <a:tailEnd type="none" w="med" len="med"/>
                    </a:lnT>
                    <a:lnB w="12700" cap="flat" cmpd="sng" algn="ctr">
                      <a:solidFill>
                        <a:srgbClr val="BBB1B7"/>
                      </a:solidFill>
                      <a:prstDash val="solid"/>
                      <a:round/>
                      <a:headEnd type="none" w="med" len="med"/>
                      <a:tailEnd type="none" w="med" len="med"/>
                    </a:lnB>
                    <a:solidFill>
                      <a:srgbClr val="EADDE5"/>
                    </a:solidFill>
                  </a:tcPr>
                </a:tc>
                <a:tc>
                  <a:txBody>
                    <a:bodyPr/>
                    <a:lstStyle/>
                    <a:p>
                      <a:pPr marL="0" indent="0">
                        <a:lnSpc>
                          <a:spcPts val="2100"/>
                        </a:lnSpc>
                        <a:buNone/>
                      </a:pPr>
                      <a:r>
                        <a:rPr lang="en-US" sz="1500" b="1" dirty="0">
                          <a:solidFill>
                            <a:srgbClr val="141019"/>
                          </a:solidFill>
                          <a:latin typeface="DM Sans" pitchFamily="34" charset="0"/>
                          <a:ea typeface="DM Sans" pitchFamily="34" charset="-122"/>
                          <a:cs typeface="DM Sans" pitchFamily="34" charset="-120"/>
                        </a:rPr>
                        <a:t>Medium (Year)</a:t>
                      </a:r>
                      <a:endParaRPr lang="en-US" sz="1500" dirty="0">
                        <a:latin typeface="DM Sans" charset="0"/>
                        <a:ea typeface="DM Sans" charset="0"/>
                        <a:cs typeface="DM Sans" charset="0"/>
                      </a:endParaRPr>
                    </a:p>
                  </a:txBody>
                  <a:tcPr marL="66675" marR="66675" marT="66675" marB="66675">
                    <a:lnL w="12700" cap="flat" cmpd="sng" algn="ctr">
                      <a:solidFill>
                        <a:srgbClr val="BBB1B7"/>
                      </a:solidFill>
                      <a:prstDash val="solid"/>
                      <a:round/>
                      <a:headEnd type="none" w="med" len="med"/>
                      <a:tailEnd type="none" w="med" len="med"/>
                    </a:lnL>
                    <a:lnR w="12700" cap="flat" cmpd="sng" algn="ctr">
                      <a:solidFill>
                        <a:srgbClr val="BBB1B7"/>
                      </a:solidFill>
                      <a:prstDash val="solid"/>
                      <a:round/>
                      <a:headEnd type="none" w="med" len="med"/>
                      <a:tailEnd type="none" w="med" len="med"/>
                    </a:lnR>
                    <a:lnT w="12700" cap="flat" cmpd="sng" algn="ctr">
                      <a:solidFill>
                        <a:srgbClr val="C4BEC2"/>
                      </a:solidFill>
                      <a:prstDash val="solid"/>
                      <a:round/>
                      <a:headEnd type="none" w="med" len="med"/>
                      <a:tailEnd type="none" w="med" len="med"/>
                    </a:lnT>
                    <a:lnB w="12700" cap="flat" cmpd="sng" algn="ctr">
                      <a:solidFill>
                        <a:srgbClr val="BBB1B7"/>
                      </a:solidFill>
                      <a:prstDash val="solid"/>
                      <a:round/>
                      <a:headEnd type="none" w="med" len="med"/>
                      <a:tailEnd type="none" w="med" len="med"/>
                    </a:lnB>
                    <a:solidFill>
                      <a:srgbClr val="EADDE5"/>
                    </a:solidFill>
                  </a:tcPr>
                </a:tc>
                <a:tc>
                  <a:txBody>
                    <a:bodyPr/>
                    <a:lstStyle/>
                    <a:p>
                      <a:pPr marL="0" indent="0">
                        <a:lnSpc>
                          <a:spcPts val="2100"/>
                        </a:lnSpc>
                        <a:buNone/>
                      </a:pPr>
                      <a:r>
                        <a:rPr lang="en-US" sz="1500" b="1" dirty="0">
                          <a:solidFill>
                            <a:srgbClr val="141019"/>
                          </a:solidFill>
                          <a:latin typeface="DM Sans" pitchFamily="34" charset="0"/>
                          <a:ea typeface="DM Sans" pitchFamily="34" charset="-122"/>
                          <a:cs typeface="DM Sans" pitchFamily="34" charset="-120"/>
                        </a:rPr>
                        <a:t>What it does</a:t>
                      </a:r>
                      <a:endParaRPr lang="en-US" sz="1500" dirty="0">
                        <a:latin typeface="DM Sans" charset="0"/>
                        <a:ea typeface="DM Sans" charset="0"/>
                        <a:cs typeface="DM Sans" charset="0"/>
                      </a:endParaRPr>
                    </a:p>
                  </a:txBody>
                  <a:tcPr marL="66675" marR="66675" marT="66675" marB="66675">
                    <a:lnL w="12700" cap="flat" cmpd="sng" algn="ctr">
                      <a:solidFill>
                        <a:srgbClr val="BBB1B7"/>
                      </a:solidFill>
                      <a:prstDash val="solid"/>
                      <a:round/>
                      <a:headEnd type="none" w="med" len="med"/>
                      <a:tailEnd type="none" w="med" len="med"/>
                    </a:lnL>
                    <a:lnR w="12700" cap="flat" cmpd="sng" algn="ctr">
                      <a:solidFill>
                        <a:srgbClr val="BBB1B7"/>
                      </a:solidFill>
                      <a:prstDash val="solid"/>
                      <a:round/>
                      <a:headEnd type="none" w="med" len="med"/>
                      <a:tailEnd type="none" w="med" len="med"/>
                    </a:lnR>
                    <a:lnT w="12700" cap="flat" cmpd="sng" algn="ctr">
                      <a:solidFill>
                        <a:srgbClr val="C4BEC2"/>
                      </a:solidFill>
                      <a:prstDash val="solid"/>
                      <a:round/>
                      <a:headEnd type="none" w="med" len="med"/>
                      <a:tailEnd type="none" w="med" len="med"/>
                    </a:lnT>
                    <a:lnB w="12700" cap="flat" cmpd="sng" algn="ctr">
                      <a:solidFill>
                        <a:srgbClr val="BBB1B7"/>
                      </a:solidFill>
                      <a:prstDash val="solid"/>
                      <a:round/>
                      <a:headEnd type="none" w="med" len="med"/>
                      <a:tailEnd type="none" w="med" len="med"/>
                    </a:lnB>
                    <a:solidFill>
                      <a:srgbClr val="EADDE5"/>
                    </a:solidFill>
                  </a:tcPr>
                </a:tc>
                <a:extLst>
                  <a:ext uri="{0D108BD9-81ED-4DB2-BD59-A6C34878D82A}">
                    <a16:rowId xmlns:a16="http://schemas.microsoft.com/office/drawing/2014/main" val="10000"/>
                  </a:ext>
                </a:extLst>
              </a:tr>
              <a:tr h="412750">
                <a:tc>
                  <a:txBody>
                    <a:bodyPr/>
                    <a:lstStyle/>
                    <a:p>
                      <a:pPr marL="0" indent="0">
                        <a:lnSpc>
                          <a:spcPts val="2100"/>
                        </a:lnSpc>
                        <a:buNone/>
                      </a:pPr>
                      <a:r>
                        <a:rPr lang="en-US" sz="1500" dirty="0">
                          <a:solidFill>
                            <a:srgbClr val="141019"/>
                          </a:solidFill>
                          <a:latin typeface="DM Sans" pitchFamily="34" charset="0"/>
                          <a:ea typeface="DM Sans" pitchFamily="34" charset="-122"/>
                          <a:cs typeface="DM Sans" pitchFamily="34" charset="-120"/>
                        </a:rPr>
                        <a:t>Secret Jouju</a:t>
                      </a:r>
                      <a:endParaRPr lang="en-US" sz="1500" dirty="0">
                        <a:latin typeface="DM Sans" charset="0"/>
                        <a:ea typeface="DM Sans" charset="0"/>
                        <a:cs typeface="DM Sans" charset="0"/>
                      </a:endParaRPr>
                    </a:p>
                  </a:txBody>
                  <a:tcPr marL="66675" marR="66675" marT="66675" marB="66675">
                    <a:lnL w="12700" cap="flat" cmpd="sng" algn="ctr">
                      <a:solidFill>
                        <a:srgbClr val="C4BEC2"/>
                      </a:solidFill>
                      <a:prstDash val="solid"/>
                      <a:round/>
                      <a:headEnd type="none" w="med" len="med"/>
                      <a:tailEnd type="none" w="med" len="med"/>
                    </a:lnL>
                    <a:lnR w="12700" cap="flat" cmpd="sng" algn="ctr">
                      <a:solidFill>
                        <a:srgbClr val="C4BEC2"/>
                      </a:solidFill>
                      <a:prstDash val="solid"/>
                      <a:round/>
                      <a:headEnd type="none" w="med" len="med"/>
                      <a:tailEnd type="none" w="med" len="med"/>
                    </a:lnR>
                    <a:lnT w="12700" cap="flat" cmpd="sng" algn="ctr">
                      <a:solidFill>
                        <a:srgbClr val="BBB1B7"/>
                      </a:solidFill>
                      <a:prstDash val="solid"/>
                      <a:round/>
                      <a:headEnd type="none" w="med" len="med"/>
                      <a:tailEnd type="none" w="med" len="med"/>
                    </a:lnT>
                    <a:lnB w="12700" cap="flat" cmpd="sng" algn="ctr">
                      <a:solidFill>
                        <a:srgbClr val="C4BEC2"/>
                      </a:solidFill>
                      <a:prstDash val="solid"/>
                      <a:round/>
                      <a:headEnd type="none" w="med" len="med"/>
                      <a:tailEnd type="none" w="med" len="med"/>
                    </a:lnB>
                  </a:tcPr>
                </a:tc>
                <a:tc>
                  <a:txBody>
                    <a:bodyPr/>
                    <a:lstStyle/>
                    <a:p>
                      <a:pPr marL="0" indent="0">
                        <a:lnSpc>
                          <a:spcPts val="2100"/>
                        </a:lnSpc>
                        <a:buNone/>
                      </a:pPr>
                      <a:r>
                        <a:rPr lang="en-US" sz="1500" dirty="0">
                          <a:solidFill>
                            <a:srgbClr val="141019"/>
                          </a:solidFill>
                          <a:latin typeface="DM Sans" pitchFamily="34" charset="0"/>
                          <a:ea typeface="DM Sans" pitchFamily="34" charset="-122"/>
                          <a:cs typeface="DM Sans" pitchFamily="34" charset="-120"/>
                        </a:rPr>
                        <a:t>TV animation (2012)</a:t>
                      </a:r>
                      <a:endParaRPr lang="en-US" sz="1500" dirty="0">
                        <a:latin typeface="DM Sans" charset="0"/>
                        <a:ea typeface="DM Sans" charset="0"/>
                        <a:cs typeface="DM Sans" charset="0"/>
                      </a:endParaRPr>
                    </a:p>
                  </a:txBody>
                  <a:tcPr marL="66675" marR="66675" marT="66675" marB="66675">
                    <a:lnL w="12700" cap="flat" cmpd="sng" algn="ctr">
                      <a:solidFill>
                        <a:srgbClr val="C4BEC2"/>
                      </a:solidFill>
                      <a:prstDash val="solid"/>
                      <a:round/>
                      <a:headEnd type="none" w="med" len="med"/>
                      <a:tailEnd type="none" w="med" len="med"/>
                    </a:lnL>
                    <a:lnR w="12700" cap="flat" cmpd="sng" algn="ctr">
                      <a:solidFill>
                        <a:srgbClr val="C4BEC2"/>
                      </a:solidFill>
                      <a:prstDash val="solid"/>
                      <a:round/>
                      <a:headEnd type="none" w="med" len="med"/>
                      <a:tailEnd type="none" w="med" len="med"/>
                    </a:lnR>
                    <a:lnT w="12700" cap="flat" cmpd="sng" algn="ctr">
                      <a:solidFill>
                        <a:srgbClr val="BBB1B7"/>
                      </a:solidFill>
                      <a:prstDash val="solid"/>
                      <a:round/>
                      <a:headEnd type="none" w="med" len="med"/>
                      <a:tailEnd type="none" w="med" len="med"/>
                    </a:lnT>
                    <a:lnB w="12700" cap="flat" cmpd="sng" algn="ctr">
                      <a:solidFill>
                        <a:srgbClr val="C4BEC2"/>
                      </a:solidFill>
                      <a:prstDash val="solid"/>
                      <a:round/>
                      <a:headEnd type="none" w="med" len="med"/>
                      <a:tailEnd type="none" w="med" len="med"/>
                    </a:lnB>
                  </a:tcPr>
                </a:tc>
                <a:tc>
                  <a:txBody>
                    <a:bodyPr/>
                    <a:lstStyle/>
                    <a:p>
                      <a:pPr marL="0" indent="0">
                        <a:lnSpc>
                          <a:spcPts val="2100"/>
                        </a:lnSpc>
                        <a:buNone/>
                      </a:pPr>
                      <a:r>
                        <a:rPr lang="en-US" sz="1500" dirty="0">
                          <a:solidFill>
                            <a:srgbClr val="141019"/>
                          </a:solidFill>
                          <a:latin typeface="DM Sans" pitchFamily="34" charset="0"/>
                          <a:ea typeface="DM Sans" pitchFamily="34" charset="-122"/>
                          <a:cs typeface="DM Sans" pitchFamily="34" charset="-120"/>
                        </a:rPr>
                        <a:t>Classic transformation codes for preschoolers</a:t>
                      </a:r>
                      <a:endParaRPr lang="en-US" sz="1500" dirty="0">
                        <a:latin typeface="DM Sans" charset="0"/>
                        <a:ea typeface="DM Sans" charset="0"/>
                        <a:cs typeface="DM Sans" charset="0"/>
                      </a:endParaRPr>
                    </a:p>
                  </a:txBody>
                  <a:tcPr marL="66675" marR="66675" marT="66675" marB="66675">
                    <a:lnL w="12700" cap="flat" cmpd="sng" algn="ctr">
                      <a:solidFill>
                        <a:srgbClr val="C4BEC2"/>
                      </a:solidFill>
                      <a:prstDash val="solid"/>
                      <a:round/>
                      <a:headEnd type="none" w="med" len="med"/>
                      <a:tailEnd type="none" w="med" len="med"/>
                    </a:lnL>
                    <a:lnR w="12700" cap="flat" cmpd="sng" algn="ctr">
                      <a:solidFill>
                        <a:srgbClr val="C4BEC2"/>
                      </a:solidFill>
                      <a:prstDash val="solid"/>
                      <a:round/>
                      <a:headEnd type="none" w="med" len="med"/>
                      <a:tailEnd type="none" w="med" len="med"/>
                    </a:lnR>
                    <a:lnT w="12700" cap="flat" cmpd="sng" algn="ctr">
                      <a:solidFill>
                        <a:srgbClr val="BBB1B7"/>
                      </a:solidFill>
                      <a:prstDash val="solid"/>
                      <a:round/>
                      <a:headEnd type="none" w="med" len="med"/>
                      <a:tailEnd type="none" w="med" len="med"/>
                    </a:lnT>
                    <a:lnB w="12700" cap="flat" cmpd="sng" algn="ctr">
                      <a:solidFill>
                        <a:srgbClr val="C4BEC2"/>
                      </a:solidFill>
                      <a:prstDash val="solid"/>
                      <a:round/>
                      <a:headEnd type="none" w="med" len="med"/>
                      <a:tailEnd type="none" w="med" len="med"/>
                    </a:lnB>
                  </a:tcPr>
                </a:tc>
                <a:extLst>
                  <a:ext uri="{0D108BD9-81ED-4DB2-BD59-A6C34878D82A}">
                    <a16:rowId xmlns:a16="http://schemas.microsoft.com/office/drawing/2014/main" val="10001"/>
                  </a:ext>
                </a:extLst>
              </a:tr>
              <a:tr h="679450">
                <a:tc>
                  <a:txBody>
                    <a:bodyPr/>
                    <a:lstStyle/>
                    <a:p>
                      <a:pPr marL="0" indent="0">
                        <a:lnSpc>
                          <a:spcPts val="2100"/>
                        </a:lnSpc>
                        <a:buNone/>
                      </a:pPr>
                      <a:r>
                        <a:rPr lang="en-US" sz="1500" dirty="0">
                          <a:solidFill>
                            <a:srgbClr val="141019"/>
                          </a:solidFill>
                          <a:latin typeface="DM Sans" pitchFamily="34" charset="0"/>
                          <a:ea typeface="DM Sans" pitchFamily="34" charset="-122"/>
                          <a:cs typeface="DM Sans" pitchFamily="34" charset="-120"/>
                        </a:rPr>
                        <a:t>Catch! Teenieping</a:t>
                      </a:r>
                      <a:endParaRPr lang="en-US" sz="1500" dirty="0">
                        <a:latin typeface="DM Sans" charset="0"/>
                        <a:ea typeface="DM Sans" charset="0"/>
                        <a:cs typeface="DM Sans" charset="0"/>
                      </a:endParaRPr>
                    </a:p>
                  </a:txBody>
                  <a:tcPr marL="66675" marR="66675" marT="66675" marB="66675">
                    <a:lnL w="12700" cap="flat" cmpd="sng" algn="ctr">
                      <a:solidFill>
                        <a:srgbClr val="C4BEC2"/>
                      </a:solidFill>
                      <a:prstDash val="solid"/>
                      <a:round/>
                      <a:headEnd type="none" w="med" len="med"/>
                      <a:tailEnd type="none" w="med" len="med"/>
                    </a:lnL>
                    <a:lnR w="12700" cap="flat" cmpd="sng" algn="ctr">
                      <a:solidFill>
                        <a:srgbClr val="C4BEC2"/>
                      </a:solidFill>
                      <a:prstDash val="solid"/>
                      <a:round/>
                      <a:headEnd type="none" w="med" len="med"/>
                      <a:tailEnd type="none" w="med" len="med"/>
                    </a:lnR>
                    <a:lnT w="12700" cap="flat" cmpd="sng" algn="ctr">
                      <a:solidFill>
                        <a:srgbClr val="C4BEC2"/>
                      </a:solidFill>
                      <a:prstDash val="solid"/>
                      <a:round/>
                      <a:headEnd type="none" w="med" len="med"/>
                      <a:tailEnd type="none" w="med" len="med"/>
                    </a:lnT>
                    <a:lnB w="12700" cap="flat" cmpd="sng" algn="ctr">
                      <a:solidFill>
                        <a:srgbClr val="C4BEC2"/>
                      </a:solidFill>
                      <a:prstDash val="solid"/>
                      <a:round/>
                      <a:headEnd type="none" w="med" len="med"/>
                      <a:tailEnd type="none" w="med" len="med"/>
                    </a:lnB>
                  </a:tcPr>
                </a:tc>
                <a:tc>
                  <a:txBody>
                    <a:bodyPr/>
                    <a:lstStyle/>
                    <a:p>
                      <a:pPr marL="0" indent="0">
                        <a:lnSpc>
                          <a:spcPts val="2100"/>
                        </a:lnSpc>
                        <a:buNone/>
                      </a:pPr>
                      <a:r>
                        <a:rPr lang="en-US" sz="1500" dirty="0">
                          <a:solidFill>
                            <a:srgbClr val="141019"/>
                          </a:solidFill>
                          <a:latin typeface="DM Sans" pitchFamily="34" charset="0"/>
                          <a:ea typeface="DM Sans" pitchFamily="34" charset="-122"/>
                          <a:cs typeface="DM Sans" pitchFamily="34" charset="-120"/>
                        </a:rPr>
                        <a:t>TV animation (2020)</a:t>
                      </a:r>
                      <a:endParaRPr lang="en-US" sz="1500" dirty="0">
                        <a:latin typeface="DM Sans" charset="0"/>
                        <a:ea typeface="DM Sans" charset="0"/>
                        <a:cs typeface="DM Sans" charset="0"/>
                      </a:endParaRPr>
                    </a:p>
                  </a:txBody>
                  <a:tcPr marL="66675" marR="66675" marT="66675" marB="66675">
                    <a:lnL w="12700" cap="flat" cmpd="sng" algn="ctr">
                      <a:solidFill>
                        <a:srgbClr val="C4BEC2"/>
                      </a:solidFill>
                      <a:prstDash val="solid"/>
                      <a:round/>
                      <a:headEnd type="none" w="med" len="med"/>
                      <a:tailEnd type="none" w="med" len="med"/>
                    </a:lnL>
                    <a:lnR w="12700" cap="flat" cmpd="sng" algn="ctr">
                      <a:solidFill>
                        <a:srgbClr val="C4BEC2"/>
                      </a:solidFill>
                      <a:prstDash val="solid"/>
                      <a:round/>
                      <a:headEnd type="none" w="med" len="med"/>
                      <a:tailEnd type="none" w="med" len="med"/>
                    </a:lnR>
                    <a:lnT w="12700" cap="flat" cmpd="sng" algn="ctr">
                      <a:solidFill>
                        <a:srgbClr val="C4BEC2"/>
                      </a:solidFill>
                      <a:prstDash val="solid"/>
                      <a:round/>
                      <a:headEnd type="none" w="med" len="med"/>
                      <a:tailEnd type="none" w="med" len="med"/>
                    </a:lnT>
                    <a:lnB w="12700" cap="flat" cmpd="sng" algn="ctr">
                      <a:solidFill>
                        <a:srgbClr val="C4BEC2"/>
                      </a:solidFill>
                      <a:prstDash val="solid"/>
                      <a:round/>
                      <a:headEnd type="none" w="med" len="med"/>
                      <a:tailEnd type="none" w="med" len="med"/>
                    </a:lnB>
                  </a:tcPr>
                </a:tc>
                <a:tc>
                  <a:txBody>
                    <a:bodyPr/>
                    <a:lstStyle/>
                    <a:p>
                      <a:pPr marL="0" indent="0">
                        <a:lnSpc>
                          <a:spcPts val="2100"/>
                        </a:lnSpc>
                        <a:buNone/>
                      </a:pPr>
                      <a:r>
                        <a:rPr lang="en-US" sz="1500" dirty="0">
                          <a:solidFill>
                            <a:srgbClr val="141019"/>
                          </a:solidFill>
                          <a:latin typeface="DM Sans" pitchFamily="34" charset="0"/>
                          <a:ea typeface="DM Sans" pitchFamily="34" charset="-122"/>
                          <a:cs typeface="DM Sans" pitchFamily="34" charset="-120"/>
                        </a:rPr>
                        <a:t>A princess and fairy partners catch emotion fairies</a:t>
                      </a:r>
                      <a:endParaRPr lang="en-US" sz="1500" dirty="0">
                        <a:latin typeface="DM Sans" charset="0"/>
                        <a:ea typeface="DM Sans" charset="0"/>
                        <a:cs typeface="DM Sans" charset="0"/>
                      </a:endParaRPr>
                    </a:p>
                  </a:txBody>
                  <a:tcPr marL="66675" marR="66675" marT="66675" marB="66675">
                    <a:lnL w="12700" cap="flat" cmpd="sng" algn="ctr">
                      <a:solidFill>
                        <a:srgbClr val="C4BEC2"/>
                      </a:solidFill>
                      <a:prstDash val="solid"/>
                      <a:round/>
                      <a:headEnd type="none" w="med" len="med"/>
                      <a:tailEnd type="none" w="med" len="med"/>
                    </a:lnL>
                    <a:lnR w="12700" cap="flat" cmpd="sng" algn="ctr">
                      <a:solidFill>
                        <a:srgbClr val="C4BEC2"/>
                      </a:solidFill>
                      <a:prstDash val="solid"/>
                      <a:round/>
                      <a:headEnd type="none" w="med" len="med"/>
                      <a:tailEnd type="none" w="med" len="med"/>
                    </a:lnR>
                    <a:lnT w="12700" cap="flat" cmpd="sng" algn="ctr">
                      <a:solidFill>
                        <a:srgbClr val="C4BEC2"/>
                      </a:solidFill>
                      <a:prstDash val="solid"/>
                      <a:round/>
                      <a:headEnd type="none" w="med" len="med"/>
                      <a:tailEnd type="none" w="med" len="med"/>
                    </a:lnT>
                    <a:lnB w="12700" cap="flat" cmpd="sng" algn="ctr">
                      <a:solidFill>
                        <a:srgbClr val="C4BEC2"/>
                      </a:solidFill>
                      <a:prstDash val="solid"/>
                      <a:round/>
                      <a:headEnd type="none" w="med" len="med"/>
                      <a:tailEnd type="none" w="med" len="med"/>
                    </a:lnB>
                  </a:tcPr>
                </a:tc>
                <a:extLst>
                  <a:ext uri="{0D108BD9-81ED-4DB2-BD59-A6C34878D82A}">
                    <a16:rowId xmlns:a16="http://schemas.microsoft.com/office/drawing/2014/main" val="10002"/>
                  </a:ext>
                </a:extLst>
              </a:tr>
              <a:tr h="679450">
                <a:tc>
                  <a:txBody>
                    <a:bodyPr/>
                    <a:lstStyle/>
                    <a:p>
                      <a:pPr marL="0" indent="0">
                        <a:lnSpc>
                          <a:spcPts val="2100"/>
                        </a:lnSpc>
                        <a:buNone/>
                      </a:pPr>
                      <a:r>
                        <a:rPr lang="en-US" sz="1500" dirty="0">
                          <a:solidFill>
                            <a:srgbClr val="141019"/>
                          </a:solidFill>
                          <a:latin typeface="DM Sans" pitchFamily="34" charset="0"/>
                          <a:ea typeface="DM Sans" pitchFamily="34" charset="-122"/>
                          <a:cs typeface="DM Sans" pitchFamily="34" charset="-120"/>
                        </a:rPr>
                        <a:t>KPop Demon Hunters</a:t>
                      </a:r>
                      <a:endParaRPr lang="en-US" sz="1500" dirty="0">
                        <a:latin typeface="DM Sans" charset="0"/>
                        <a:ea typeface="DM Sans" charset="0"/>
                        <a:cs typeface="DM Sans" charset="0"/>
                      </a:endParaRPr>
                    </a:p>
                  </a:txBody>
                  <a:tcPr marL="66675" marR="66675" marT="66675" marB="66675">
                    <a:lnL w="12700" cap="flat" cmpd="sng" algn="ctr">
                      <a:solidFill>
                        <a:srgbClr val="C4BEC2"/>
                      </a:solidFill>
                      <a:prstDash val="solid"/>
                      <a:round/>
                      <a:headEnd type="none" w="med" len="med"/>
                      <a:tailEnd type="none" w="med" len="med"/>
                    </a:lnL>
                    <a:lnR w="12700" cap="flat" cmpd="sng" algn="ctr">
                      <a:solidFill>
                        <a:srgbClr val="C4BEC2"/>
                      </a:solidFill>
                      <a:prstDash val="solid"/>
                      <a:round/>
                      <a:headEnd type="none" w="med" len="med"/>
                      <a:tailEnd type="none" w="med" len="med"/>
                    </a:lnR>
                    <a:lnT w="12700" cap="flat" cmpd="sng" algn="ctr">
                      <a:solidFill>
                        <a:srgbClr val="C4BEC2"/>
                      </a:solidFill>
                      <a:prstDash val="solid"/>
                      <a:round/>
                      <a:headEnd type="none" w="med" len="med"/>
                      <a:tailEnd type="none" w="med" len="med"/>
                    </a:lnT>
                    <a:lnB w="12700" cap="flat" cmpd="sng" algn="ctr">
                      <a:solidFill>
                        <a:srgbClr val="C4BEC2"/>
                      </a:solidFill>
                      <a:prstDash val="solid"/>
                      <a:round/>
                      <a:headEnd type="none" w="med" len="med"/>
                      <a:tailEnd type="none" w="med" len="med"/>
                    </a:lnB>
                  </a:tcPr>
                </a:tc>
                <a:tc>
                  <a:txBody>
                    <a:bodyPr/>
                    <a:lstStyle/>
                    <a:p>
                      <a:pPr marL="0" indent="0">
                        <a:lnSpc>
                          <a:spcPts val="2100"/>
                        </a:lnSpc>
                        <a:buNone/>
                      </a:pPr>
                      <a:r>
                        <a:rPr lang="en-US" sz="1500" dirty="0">
                          <a:solidFill>
                            <a:srgbClr val="141019"/>
                          </a:solidFill>
                          <a:latin typeface="DM Sans" pitchFamily="34" charset="0"/>
                          <a:ea typeface="DM Sans" pitchFamily="34" charset="-122"/>
                          <a:cs typeface="DM Sans" pitchFamily="34" charset="-120"/>
                        </a:rPr>
                        <a:t>Animated film (2025)</a:t>
                      </a:r>
                      <a:endParaRPr lang="en-US" sz="1500" dirty="0">
                        <a:latin typeface="DM Sans" charset="0"/>
                        <a:ea typeface="DM Sans" charset="0"/>
                        <a:cs typeface="DM Sans" charset="0"/>
                      </a:endParaRPr>
                    </a:p>
                  </a:txBody>
                  <a:tcPr marL="66675" marR="66675" marT="66675" marB="66675">
                    <a:lnL w="12700" cap="flat" cmpd="sng" algn="ctr">
                      <a:solidFill>
                        <a:srgbClr val="C4BEC2"/>
                      </a:solidFill>
                      <a:prstDash val="solid"/>
                      <a:round/>
                      <a:headEnd type="none" w="med" len="med"/>
                      <a:tailEnd type="none" w="med" len="med"/>
                    </a:lnL>
                    <a:lnR w="12700" cap="flat" cmpd="sng" algn="ctr">
                      <a:solidFill>
                        <a:srgbClr val="C4BEC2"/>
                      </a:solidFill>
                      <a:prstDash val="solid"/>
                      <a:round/>
                      <a:headEnd type="none" w="med" len="med"/>
                      <a:tailEnd type="none" w="med" len="med"/>
                    </a:lnR>
                    <a:lnT w="12700" cap="flat" cmpd="sng" algn="ctr">
                      <a:solidFill>
                        <a:srgbClr val="C4BEC2"/>
                      </a:solidFill>
                      <a:prstDash val="solid"/>
                      <a:round/>
                      <a:headEnd type="none" w="med" len="med"/>
                      <a:tailEnd type="none" w="med" len="med"/>
                    </a:lnT>
                    <a:lnB w="12700" cap="flat" cmpd="sng" algn="ctr">
                      <a:solidFill>
                        <a:srgbClr val="C4BEC2"/>
                      </a:solidFill>
                      <a:prstDash val="solid"/>
                      <a:round/>
                      <a:headEnd type="none" w="med" len="med"/>
                      <a:tailEnd type="none" w="med" len="med"/>
                    </a:lnB>
                  </a:tcPr>
                </a:tc>
                <a:tc>
                  <a:txBody>
                    <a:bodyPr/>
                    <a:lstStyle/>
                    <a:p>
                      <a:pPr marL="0" indent="0">
                        <a:lnSpc>
                          <a:spcPts val="2100"/>
                        </a:lnSpc>
                        <a:buNone/>
                      </a:pPr>
                      <a:r>
                        <a:rPr lang="en-US" sz="1500" dirty="0">
                          <a:solidFill>
                            <a:srgbClr val="141019"/>
                          </a:solidFill>
                          <a:latin typeface="DM Sans" pitchFamily="34" charset="0"/>
                          <a:ea typeface="DM Sans" pitchFamily="34" charset="-122"/>
                          <a:cs typeface="DM Sans" pitchFamily="34" charset="-120"/>
                        </a:rPr>
                        <a:t>Magical girls as a K-pop idol trio with an active role</a:t>
                      </a:r>
                      <a:endParaRPr lang="en-US" sz="1500" dirty="0">
                        <a:latin typeface="DM Sans" charset="0"/>
                        <a:ea typeface="DM Sans" charset="0"/>
                        <a:cs typeface="DM Sans" charset="0"/>
                      </a:endParaRPr>
                    </a:p>
                  </a:txBody>
                  <a:tcPr marL="66675" marR="66675" marT="66675" marB="66675">
                    <a:lnL w="12700" cap="flat" cmpd="sng" algn="ctr">
                      <a:solidFill>
                        <a:srgbClr val="C4BEC2"/>
                      </a:solidFill>
                      <a:prstDash val="solid"/>
                      <a:round/>
                      <a:headEnd type="none" w="med" len="med"/>
                      <a:tailEnd type="none" w="med" len="med"/>
                    </a:lnL>
                    <a:lnR w="12700" cap="flat" cmpd="sng" algn="ctr">
                      <a:solidFill>
                        <a:srgbClr val="C4BEC2"/>
                      </a:solidFill>
                      <a:prstDash val="solid"/>
                      <a:round/>
                      <a:headEnd type="none" w="med" len="med"/>
                      <a:tailEnd type="none" w="med" len="med"/>
                    </a:lnR>
                    <a:lnT w="12700" cap="flat" cmpd="sng" algn="ctr">
                      <a:solidFill>
                        <a:srgbClr val="C4BEC2"/>
                      </a:solidFill>
                      <a:prstDash val="solid"/>
                      <a:round/>
                      <a:headEnd type="none" w="med" len="med"/>
                      <a:tailEnd type="none" w="med" len="med"/>
                    </a:lnT>
                    <a:lnB w="12700" cap="flat" cmpd="sng" algn="ctr">
                      <a:solidFill>
                        <a:srgbClr val="C4BEC2"/>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5" name="Text 2"/>
          <p:cNvSpPr/>
          <p:nvPr/>
        </p:nvSpPr>
        <p:spPr>
          <a:xfrm>
            <a:off x="812800" y="4447515"/>
            <a:ext cx="10566400" cy="955014"/>
          </a:xfrm>
          <a:prstGeom prst="roundRect">
            <a:avLst>
              <a:gd name="adj" fmla="val 7979"/>
            </a:avLst>
          </a:prstGeom>
          <a:solidFill>
            <a:srgbClr val="141019"/>
          </a:solidFill>
          <a:ln/>
        </p:spPr>
        <p:txBody>
          <a:bodyPr wrap="square" lIns="231682" tIns="168182" rIns="0" bIns="168182" rtlCol="0" anchor="ctr">
            <a:normAutofit/>
          </a:bodyPr>
          <a:lstStyle/>
          <a:p>
            <a:pPr marL="0" indent="0" algn="l">
              <a:lnSpc>
                <a:spcPts val="2160"/>
              </a:lnSpc>
              <a:buNone/>
            </a:pPr>
            <a:r>
              <a:rPr lang="en-US" sz="1600" b="1" dirty="0">
                <a:solidFill>
                  <a:srgbClr val="F5EEF3"/>
                </a:solidFill>
                <a:latin typeface="DM Sans" pitchFamily="34" charset="0"/>
                <a:ea typeface="DM Sans" pitchFamily="34" charset="-122"/>
                <a:cs typeface="DM Sans" pitchFamily="34" charset="-120"/>
              </a:rPr>
              <a:t>My film</a:t>
            </a:r>
            <a:r>
              <a:rPr lang="en-US" sz="1600" dirty="0">
                <a:solidFill>
                  <a:srgbClr val="F5EEF3"/>
                </a:solidFill>
                <a:latin typeface="DM Sans" pitchFamily="34" charset="0"/>
                <a:ea typeface="DM Sans" pitchFamily="34" charset="-122"/>
                <a:cs typeface="DM Sans" pitchFamily="34" charset="-120"/>
              </a:rPr>
              <a:t> follows the critical line of </a:t>
            </a:r>
            <a:r>
              <a:rPr lang="en-US" sz="1600" i="1" dirty="0">
                <a:solidFill>
                  <a:srgbClr val="F5EEF3"/>
                </a:solidFill>
                <a:latin typeface="DM Sans" pitchFamily="34" charset="0"/>
                <a:ea typeface="DM Sans" pitchFamily="34" charset="-122"/>
                <a:cs typeface="DM Sans" pitchFamily="34" charset="-120"/>
              </a:rPr>
              <a:t>Madoka Magica</a:t>
            </a:r>
            <a:r>
              <a:rPr lang="en-US" sz="1600" dirty="0">
                <a:solidFill>
                  <a:srgbClr val="F5EEF3"/>
                </a:solidFill>
                <a:latin typeface="DM Sans" pitchFamily="34" charset="0"/>
                <a:ea typeface="DM Sans" pitchFamily="34" charset="-122"/>
                <a:cs typeface="DM Sans" pitchFamily="34" charset="-120"/>
              </a:rPr>
              <a:t> and adds the escape-and-wake-up structure of </a:t>
            </a:r>
            <a:r>
              <a:rPr lang="en-US" sz="1600" i="1" dirty="0">
                <a:solidFill>
                  <a:srgbClr val="F5EEF3"/>
                </a:solidFill>
                <a:latin typeface="DM Sans" pitchFamily="34" charset="0"/>
                <a:ea typeface="DM Sans" pitchFamily="34" charset="-122"/>
                <a:cs typeface="DM Sans" pitchFamily="34" charset="-120"/>
              </a:rPr>
              <a:t>The Matrix</a:t>
            </a:r>
            <a:r>
              <a:rPr lang="en-US" sz="1600" dirty="0">
                <a:solidFill>
                  <a:srgbClr val="F5EEF3"/>
                </a:solidFill>
                <a:latin typeface="DM Sans" pitchFamily="34" charset="0"/>
                <a:ea typeface="DM Sans" pitchFamily="34" charset="-122"/>
                <a:cs typeface="DM Sans" pitchFamily="34" charset="-120"/>
              </a:rPr>
              <a:t> (1999).</a:t>
            </a:r>
            <a:endParaRPr lang="en-US" sz="1600" dirty="0"/>
          </a:p>
        </p:txBody>
      </p:sp>
      <p:sp>
        <p:nvSpPr>
          <p:cNvPr id="6" name="Text 3"/>
          <p:cNvSpPr/>
          <p:nvPr/>
        </p:nvSpPr>
        <p:spPr>
          <a:xfrm>
            <a:off x="812800" y="6238280"/>
            <a:ext cx="58864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7A7080"/>
                </a:solidFill>
                <a:latin typeface="DM Sans" pitchFamily="34" charset="0"/>
                <a:ea typeface="DM Sans" pitchFamily="34" charset="-122"/>
                <a:cs typeface="DM Sans" pitchFamily="34" charset="-120"/>
              </a:rPr>
              <a:t>Wake Up, MAGICAL!</a:t>
            </a:r>
            <a:endParaRPr lang="en-US" sz="1200" dirty="0"/>
          </a:p>
        </p:txBody>
      </p:sp>
      <p:sp>
        <p:nvSpPr>
          <p:cNvPr id="7" name="Text 4"/>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7A7080"/>
                </a:solidFill>
                <a:latin typeface="DM Sans" pitchFamily="34" charset="0"/>
                <a:ea typeface="DM Sans" pitchFamily="34" charset="-122"/>
                <a:cs typeface="DM Sans" pitchFamily="34" charset="-120"/>
              </a:rPr>
              <a:t>04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41019"/>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307"/>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FF5CA8"/>
                </a:solidFill>
                <a:latin typeface="DM Sans" pitchFamily="34" charset="0"/>
                <a:ea typeface="DM Sans" pitchFamily="34" charset="-122"/>
                <a:cs typeface="DM Sans" pitchFamily="34" charset="-120"/>
              </a:rPr>
              <a:t>03 · SYNOPSIS</a:t>
            </a:r>
            <a:endParaRPr lang="en-US" sz="1400" dirty="0"/>
          </a:p>
        </p:txBody>
      </p:sp>
      <p:sp>
        <p:nvSpPr>
          <p:cNvPr id="3" name="Text 1"/>
          <p:cNvSpPr>
            <a:spLocks noGrp="1"/>
          </p:cNvSpPr>
          <p:nvPr>
            <p:ph type="title"/>
          </p:nvPr>
        </p:nvSpPr>
        <p:spPr>
          <a:xfrm>
            <a:off x="812800" y="1137909"/>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F5EEF3"/>
                </a:solidFill>
                <a:latin typeface="Space Grotesk" pitchFamily="34" charset="0"/>
                <a:ea typeface="Space Grotesk" pitchFamily="34" charset="-122"/>
                <a:cs typeface="Space Grotesk" pitchFamily="34" charset="-120"/>
              </a:rPr>
              <a:t>One girl, three worlds</a:t>
            </a:r>
            <a:endParaRPr lang="en-US" sz="3600" dirty="0"/>
          </a:p>
        </p:txBody>
      </p:sp>
      <p:sp>
        <p:nvSpPr>
          <p:cNvPr id="4" name="Shape 2"/>
          <p:cNvSpPr/>
          <p:nvPr/>
        </p:nvSpPr>
        <p:spPr>
          <a:xfrm>
            <a:off x="831850" y="1945615"/>
            <a:ext cx="0" cy="873720"/>
          </a:xfrm>
          <a:prstGeom prst="line">
            <a:avLst/>
          </a:prstGeom>
          <a:noFill/>
          <a:ln w="38100">
            <a:solidFill>
              <a:srgbClr val="FF5CA8"/>
            </a:solidFill>
            <a:prstDash val="solid"/>
          </a:ln>
        </p:spPr>
        <p:txBody>
          <a:bodyPr/>
          <a:lstStyle/>
          <a:p>
            <a:endParaRPr lang="ko-KR" altLang="en-US"/>
          </a:p>
        </p:txBody>
      </p:sp>
      <p:sp>
        <p:nvSpPr>
          <p:cNvPr id="5" name="Text 3"/>
          <p:cNvSpPr/>
          <p:nvPr/>
        </p:nvSpPr>
        <p:spPr>
          <a:xfrm>
            <a:off x="1028700" y="1971015"/>
            <a:ext cx="4879213"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F5CA8"/>
                </a:solidFill>
                <a:latin typeface="Space Grotesk" pitchFamily="34" charset="0"/>
                <a:ea typeface="Space Grotesk" pitchFamily="34" charset="-122"/>
                <a:cs typeface="Space Grotesk" pitchFamily="34" charset="-120"/>
              </a:rPr>
              <a:t>1 · Fantasy</a:t>
            </a:r>
            <a:endParaRPr lang="en-US" sz="1800" dirty="0"/>
          </a:p>
        </p:txBody>
      </p:sp>
      <p:sp>
        <p:nvSpPr>
          <p:cNvPr id="6" name="Text 4"/>
          <p:cNvSpPr/>
          <p:nvPr/>
        </p:nvSpPr>
        <p:spPr>
          <a:xfrm>
            <a:off x="1028700" y="2296120"/>
            <a:ext cx="4879213" cy="523214"/>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7BFCB"/>
                </a:solidFill>
                <a:latin typeface="DM Sans" pitchFamily="34" charset="0"/>
                <a:ea typeface="DM Sans" pitchFamily="34" charset="-122"/>
                <a:cs typeface="DM Sans" pitchFamily="34" charset="-120"/>
              </a:rPr>
              <a:t>Rainy classroom → neon street → pink vortex → battle under a red sky</a:t>
            </a:r>
            <a:endParaRPr lang="en-US" sz="1400" dirty="0"/>
          </a:p>
        </p:txBody>
      </p:sp>
      <p:sp>
        <p:nvSpPr>
          <p:cNvPr id="7" name="Shape 5"/>
          <p:cNvSpPr/>
          <p:nvPr/>
        </p:nvSpPr>
        <p:spPr>
          <a:xfrm>
            <a:off x="831850" y="3022535"/>
            <a:ext cx="0" cy="873720"/>
          </a:xfrm>
          <a:prstGeom prst="line">
            <a:avLst/>
          </a:prstGeom>
          <a:noFill/>
          <a:ln w="38100">
            <a:solidFill>
              <a:srgbClr val="5ED3DC"/>
            </a:solidFill>
            <a:prstDash val="solid"/>
          </a:ln>
        </p:spPr>
        <p:txBody>
          <a:bodyPr/>
          <a:lstStyle/>
          <a:p>
            <a:endParaRPr lang="ko-KR" altLang="en-US"/>
          </a:p>
        </p:txBody>
      </p:sp>
      <p:sp>
        <p:nvSpPr>
          <p:cNvPr id="8" name="Text 6"/>
          <p:cNvSpPr/>
          <p:nvPr/>
        </p:nvSpPr>
        <p:spPr>
          <a:xfrm>
            <a:off x="1028700" y="3047935"/>
            <a:ext cx="4879213"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5ED3DC"/>
                </a:solidFill>
                <a:latin typeface="Space Grotesk" pitchFamily="34" charset="0"/>
                <a:ea typeface="Space Grotesk" pitchFamily="34" charset="-122"/>
                <a:cs typeface="Space Grotesk" pitchFamily="34" charset="-120"/>
              </a:rPr>
              <a:t>2 · Capsule</a:t>
            </a:r>
            <a:endParaRPr lang="en-US" sz="1800" dirty="0"/>
          </a:p>
        </p:txBody>
      </p:sp>
      <p:sp>
        <p:nvSpPr>
          <p:cNvPr id="9" name="Text 7"/>
          <p:cNvSpPr/>
          <p:nvPr/>
        </p:nvSpPr>
        <p:spPr>
          <a:xfrm>
            <a:off x="1028700" y="3373041"/>
            <a:ext cx="4879213" cy="523214"/>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7BFCB"/>
                </a:solidFill>
                <a:latin typeface="DM Sans" pitchFamily="34" charset="0"/>
                <a:ea typeface="DM Sans" pitchFamily="34" charset="-122"/>
                <a:cs typeface="DM Sans" pitchFamily="34" charset="-120"/>
              </a:rPr>
              <a:t>The moon turns black → she wakes in a glass capsule → a corridor of sleeping girls</a:t>
            </a:r>
            <a:endParaRPr lang="en-US" sz="1400" dirty="0"/>
          </a:p>
        </p:txBody>
      </p:sp>
      <p:sp>
        <p:nvSpPr>
          <p:cNvPr id="10" name="Shape 8"/>
          <p:cNvSpPr/>
          <p:nvPr/>
        </p:nvSpPr>
        <p:spPr>
          <a:xfrm>
            <a:off x="831850" y="4099455"/>
            <a:ext cx="0" cy="873720"/>
          </a:xfrm>
          <a:prstGeom prst="line">
            <a:avLst/>
          </a:prstGeom>
          <a:noFill/>
          <a:ln w="38100">
            <a:solidFill>
              <a:srgbClr val="A8A2AC"/>
            </a:solidFill>
            <a:prstDash val="solid"/>
          </a:ln>
        </p:spPr>
        <p:txBody>
          <a:bodyPr/>
          <a:lstStyle/>
          <a:p>
            <a:endParaRPr lang="ko-KR" altLang="en-US"/>
          </a:p>
        </p:txBody>
      </p:sp>
      <p:sp>
        <p:nvSpPr>
          <p:cNvPr id="11" name="Text 9"/>
          <p:cNvSpPr/>
          <p:nvPr/>
        </p:nvSpPr>
        <p:spPr>
          <a:xfrm>
            <a:off x="1028700" y="4124855"/>
            <a:ext cx="4879213"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D6D1D9"/>
                </a:solidFill>
                <a:latin typeface="Space Grotesk" pitchFamily="34" charset="0"/>
                <a:ea typeface="Space Grotesk" pitchFamily="34" charset="-122"/>
                <a:cs typeface="Space Grotesk" pitchFamily="34" charset="-120"/>
              </a:rPr>
              <a:t>3 · Reality</a:t>
            </a:r>
            <a:endParaRPr lang="en-US" sz="1800" dirty="0"/>
          </a:p>
        </p:txBody>
      </p:sp>
      <p:sp>
        <p:nvSpPr>
          <p:cNvPr id="12" name="Text 10"/>
          <p:cNvSpPr/>
          <p:nvPr/>
        </p:nvSpPr>
        <p:spPr>
          <a:xfrm>
            <a:off x="1028700" y="4449961"/>
            <a:ext cx="4879213" cy="523214"/>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7BFCB"/>
                </a:solidFill>
                <a:latin typeface="DM Sans" pitchFamily="34" charset="0"/>
                <a:ea typeface="DM Sans" pitchFamily="34" charset="-122"/>
                <a:cs typeface="DM Sans" pitchFamily="34" charset="-120"/>
              </a:rPr>
              <a:t>She tears off the pink costume → walks into a ruined gray city</a:t>
            </a:r>
            <a:endParaRPr lang="en-US" sz="1400" dirty="0"/>
          </a:p>
        </p:txBody>
      </p:sp>
      <p:pic>
        <p:nvPicPr>
          <p:cNvPr id="13" name="Image 0" descr="The magical girl on a rooftop facing one-eyed creatures in a crimson sky"/>
          <p:cNvPicPr>
            <a:picLocks noChangeAspect="1"/>
          </p:cNvPicPr>
          <p:nvPr/>
        </p:nvPicPr>
        <p:blipFill>
          <a:blip r:embed="rId3"/>
          <a:srcRect t="27" b="27"/>
          <a:stretch/>
        </p:blipFill>
        <p:spPr>
          <a:xfrm>
            <a:off x="6172200" y="1945615"/>
            <a:ext cx="5207000" cy="2927350"/>
          </a:xfrm>
          <a:prstGeom prst="roundRect">
            <a:avLst>
              <a:gd name="adj" fmla="val 2603"/>
            </a:avLst>
          </a:prstGeom>
        </p:spPr>
      </p:pic>
      <p:sp>
        <p:nvSpPr>
          <p:cNvPr id="14" name="Text 11"/>
          <p:cNvSpPr/>
          <p:nvPr/>
        </p:nvSpPr>
        <p:spPr>
          <a:xfrm>
            <a:off x="6172200" y="4974565"/>
            <a:ext cx="536321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E8594"/>
                </a:solidFill>
                <a:latin typeface="DM Sans" pitchFamily="34" charset="0"/>
                <a:ea typeface="DM Sans" pitchFamily="34" charset="-122"/>
                <a:cs typeface="DM Sans" pitchFamily="34" charset="-120"/>
              </a:rPr>
              <a:t>Figure 1. A magical girl who battles evil</a:t>
            </a:r>
            <a:endParaRPr lang="en-US" sz="1200" dirty="0"/>
          </a:p>
        </p:txBody>
      </p:sp>
      <p:sp>
        <p:nvSpPr>
          <p:cNvPr id="15" name="Text 12"/>
          <p:cNvSpPr/>
          <p:nvPr/>
        </p:nvSpPr>
        <p:spPr>
          <a:xfrm>
            <a:off x="812800" y="6238280"/>
            <a:ext cx="58864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E8594"/>
                </a:solidFill>
                <a:latin typeface="DM Sans" pitchFamily="34" charset="0"/>
                <a:ea typeface="DM Sans" pitchFamily="34" charset="-122"/>
                <a:cs typeface="DM Sans" pitchFamily="34" charset="-120"/>
              </a:rPr>
              <a:t>Wake Up, MAGICAL!</a:t>
            </a:r>
            <a:endParaRPr lang="en-US" sz="1200" dirty="0"/>
          </a:p>
        </p:txBody>
      </p:sp>
      <p:sp>
        <p:nvSpPr>
          <p:cNvPr id="16" name="Text 13"/>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8E8594"/>
                </a:solidFill>
                <a:latin typeface="DM Sans" pitchFamily="34" charset="0"/>
                <a:ea typeface="DM Sans" pitchFamily="34" charset="-122"/>
                <a:cs typeface="DM Sans" pitchFamily="34" charset="-120"/>
              </a:rPr>
              <a:t>05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EEF3"/>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307"/>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C2186B"/>
                </a:solidFill>
                <a:latin typeface="DM Sans" pitchFamily="34" charset="0"/>
                <a:ea typeface="DM Sans" pitchFamily="34" charset="-122"/>
                <a:cs typeface="DM Sans" pitchFamily="34" charset="-120"/>
              </a:rPr>
              <a:t>03 · CHARACTER</a:t>
            </a:r>
            <a:endParaRPr lang="en-US" sz="1400" dirty="0"/>
          </a:p>
        </p:txBody>
      </p:sp>
      <p:sp>
        <p:nvSpPr>
          <p:cNvPr id="3" name="Text 1"/>
          <p:cNvSpPr>
            <a:spLocks noGrp="1"/>
          </p:cNvSpPr>
          <p:nvPr>
            <p:ph type="title"/>
          </p:nvPr>
        </p:nvSpPr>
        <p:spPr>
          <a:xfrm>
            <a:off x="812800" y="1137909"/>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1019"/>
                </a:solidFill>
                <a:latin typeface="Space Grotesk" pitchFamily="34" charset="0"/>
                <a:ea typeface="Space Grotesk" pitchFamily="34" charset="-122"/>
                <a:cs typeface="Space Grotesk" pitchFamily="34" charset="-120"/>
              </a:rPr>
              <a:t>Two selves in one girl</a:t>
            </a:r>
            <a:endParaRPr lang="en-US" sz="3600" dirty="0"/>
          </a:p>
        </p:txBody>
      </p:sp>
      <p:pic>
        <p:nvPicPr>
          <p:cNvPr id="4" name="Image 0" descr="The schoolgirl in a gray uniform standing in a pink light vortex"/>
          <p:cNvPicPr>
            <a:picLocks noChangeAspect="1"/>
          </p:cNvPicPr>
          <p:nvPr/>
        </p:nvPicPr>
        <p:blipFill>
          <a:blip r:embed="rId3"/>
          <a:srcRect l="58" r="58"/>
          <a:stretch/>
        </p:blipFill>
        <p:spPr>
          <a:xfrm>
            <a:off x="812800" y="1945615"/>
            <a:ext cx="4826000" cy="2717800"/>
          </a:xfrm>
          <a:prstGeom prst="roundRect">
            <a:avLst>
              <a:gd name="adj" fmla="val 2804"/>
            </a:avLst>
          </a:prstGeom>
        </p:spPr>
      </p:pic>
      <p:sp>
        <p:nvSpPr>
          <p:cNvPr id="5" name="Text 2"/>
          <p:cNvSpPr/>
          <p:nvPr/>
        </p:nvSpPr>
        <p:spPr>
          <a:xfrm>
            <a:off x="812800" y="4765015"/>
            <a:ext cx="497078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7A7080"/>
                </a:solidFill>
                <a:latin typeface="DM Sans" pitchFamily="34" charset="0"/>
                <a:ea typeface="DM Sans" pitchFamily="34" charset="-122"/>
                <a:cs typeface="DM Sans" pitchFamily="34" charset="-120"/>
              </a:rPr>
              <a:t>Figure 2. A magical girl transforming</a:t>
            </a:r>
            <a:endParaRPr lang="en-US" sz="1200" dirty="0"/>
          </a:p>
        </p:txBody>
      </p:sp>
      <p:sp>
        <p:nvSpPr>
          <p:cNvPr id="6" name="Shape 3"/>
          <p:cNvSpPr/>
          <p:nvPr/>
        </p:nvSpPr>
        <p:spPr>
          <a:xfrm>
            <a:off x="5994400" y="1945615"/>
            <a:ext cx="5384800" cy="929614"/>
          </a:xfrm>
          <a:prstGeom prst="roundRect">
            <a:avLst>
              <a:gd name="adj" fmla="val 5465"/>
            </a:avLst>
          </a:prstGeom>
          <a:solidFill>
            <a:srgbClr val="FFFFFF"/>
          </a:solidFill>
          <a:ln/>
        </p:spPr>
        <p:txBody>
          <a:bodyPr/>
          <a:lstStyle/>
          <a:p>
            <a:endParaRPr lang="ko-KR" altLang="en-US"/>
          </a:p>
        </p:txBody>
      </p:sp>
      <p:sp>
        <p:nvSpPr>
          <p:cNvPr id="7" name="Shape 4"/>
          <p:cNvSpPr/>
          <p:nvPr/>
        </p:nvSpPr>
        <p:spPr>
          <a:xfrm>
            <a:off x="5994400" y="1945615"/>
            <a:ext cx="5384800" cy="929614"/>
          </a:xfrm>
          <a:custGeom>
            <a:avLst/>
            <a:gdLst/>
            <a:ahLst/>
            <a:cxnLst/>
            <a:rect l="l" t="t" r="r" b="b"/>
            <a:pathLst>
              <a:path w="5384800" h="929614">
                <a:moveTo>
                  <a:pt x="50800" y="929614"/>
                </a:moveTo>
                <a:lnTo>
                  <a:pt x="50800" y="929614"/>
                </a:lnTo>
                <a:arcTo wR="50800" hR="50800" stAng="5400000" swAng="5400000"/>
                <a:lnTo>
                  <a:pt x="0" y="50800"/>
                </a:lnTo>
                <a:arcTo wR="50800" hR="50800" stAng="10800000" swAng="5400000"/>
                <a:lnTo>
                  <a:pt x="50800" y="0"/>
                </a:lnTo>
                <a:arcTo wR="12700" hR="50800" stAng="16200000" swAng="-5400000"/>
                <a:lnTo>
                  <a:pt x="38100" y="878814"/>
                </a:lnTo>
                <a:arcTo wR="12700" hR="50800" stAng="10800000" swAng="-5400000"/>
                <a:close/>
              </a:path>
            </a:pathLst>
          </a:custGeom>
          <a:solidFill>
            <a:srgbClr val="6E6774"/>
          </a:solidFill>
          <a:ln/>
        </p:spPr>
        <p:txBody>
          <a:bodyPr/>
          <a:lstStyle/>
          <a:p>
            <a:endParaRPr lang="ko-KR" altLang="en-US"/>
          </a:p>
        </p:txBody>
      </p:sp>
      <p:sp>
        <p:nvSpPr>
          <p:cNvPr id="8" name="Text 5"/>
          <p:cNvSpPr/>
          <p:nvPr/>
        </p:nvSpPr>
        <p:spPr>
          <a:xfrm>
            <a:off x="6235700" y="2123415"/>
            <a:ext cx="5088509"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41019"/>
                </a:solidFill>
                <a:latin typeface="Space Grotesk" pitchFamily="34" charset="0"/>
                <a:ea typeface="Space Grotesk" pitchFamily="34" charset="-122"/>
                <a:cs typeface="Space Grotesk" pitchFamily="34" charset="-120"/>
              </a:rPr>
              <a:t>Ordinary self</a:t>
            </a:r>
            <a:endParaRPr lang="en-US" sz="1800" dirty="0"/>
          </a:p>
        </p:txBody>
      </p:sp>
      <p:sp>
        <p:nvSpPr>
          <p:cNvPr id="9" name="Text 6"/>
          <p:cNvSpPr/>
          <p:nvPr/>
        </p:nvSpPr>
        <p:spPr>
          <a:xfrm>
            <a:off x="6235700" y="2448520"/>
            <a:ext cx="5088509" cy="274307"/>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4250"/>
                </a:solidFill>
                <a:latin typeface="DM Sans" pitchFamily="34" charset="0"/>
                <a:ea typeface="DM Sans" pitchFamily="34" charset="-122"/>
                <a:cs typeface="DM Sans" pitchFamily="34" charset="-120"/>
              </a:rPr>
              <a:t>Black hair, gray uniform. Reality and her own choice.</a:t>
            </a:r>
            <a:endParaRPr lang="en-US" sz="1400" dirty="0"/>
          </a:p>
        </p:txBody>
      </p:sp>
      <p:sp>
        <p:nvSpPr>
          <p:cNvPr id="10" name="Shape 7"/>
          <p:cNvSpPr/>
          <p:nvPr/>
        </p:nvSpPr>
        <p:spPr>
          <a:xfrm>
            <a:off x="5994400" y="3027629"/>
            <a:ext cx="5384800" cy="1178520"/>
          </a:xfrm>
          <a:prstGeom prst="roundRect">
            <a:avLst>
              <a:gd name="adj" fmla="val 4310"/>
            </a:avLst>
          </a:prstGeom>
          <a:solidFill>
            <a:srgbClr val="FFFFFF"/>
          </a:solidFill>
          <a:ln/>
        </p:spPr>
        <p:txBody>
          <a:bodyPr/>
          <a:lstStyle/>
          <a:p>
            <a:endParaRPr lang="ko-KR" altLang="en-US"/>
          </a:p>
        </p:txBody>
      </p:sp>
      <p:sp>
        <p:nvSpPr>
          <p:cNvPr id="11" name="Shape 8"/>
          <p:cNvSpPr/>
          <p:nvPr/>
        </p:nvSpPr>
        <p:spPr>
          <a:xfrm>
            <a:off x="5994400" y="3027629"/>
            <a:ext cx="5384800" cy="1178520"/>
          </a:xfrm>
          <a:custGeom>
            <a:avLst/>
            <a:gdLst/>
            <a:ahLst/>
            <a:cxnLst/>
            <a:rect l="l" t="t" r="r" b="b"/>
            <a:pathLst>
              <a:path w="5384800" h="1178520">
                <a:moveTo>
                  <a:pt x="50800" y="1178520"/>
                </a:moveTo>
                <a:lnTo>
                  <a:pt x="50800" y="1178520"/>
                </a:lnTo>
                <a:arcTo wR="50800" hR="50800" stAng="5400000" swAng="5400000"/>
                <a:lnTo>
                  <a:pt x="0" y="50800"/>
                </a:lnTo>
                <a:arcTo wR="50800" hR="50800" stAng="10800000" swAng="5400000"/>
                <a:lnTo>
                  <a:pt x="50800" y="0"/>
                </a:lnTo>
                <a:arcTo wR="12700" hR="50800" stAng="16200000" swAng="-5400000"/>
                <a:lnTo>
                  <a:pt x="38100" y="1127720"/>
                </a:lnTo>
                <a:arcTo wR="12700" hR="50800" stAng="10800000" swAng="-5400000"/>
                <a:close/>
              </a:path>
            </a:pathLst>
          </a:custGeom>
          <a:solidFill>
            <a:srgbClr val="FF5CA8"/>
          </a:solidFill>
          <a:ln/>
        </p:spPr>
        <p:txBody>
          <a:bodyPr/>
          <a:lstStyle/>
          <a:p>
            <a:endParaRPr lang="ko-KR" altLang="en-US"/>
          </a:p>
        </p:txBody>
      </p:sp>
      <p:sp>
        <p:nvSpPr>
          <p:cNvPr id="12" name="Text 9"/>
          <p:cNvSpPr/>
          <p:nvPr/>
        </p:nvSpPr>
        <p:spPr>
          <a:xfrm>
            <a:off x="6235700" y="3205429"/>
            <a:ext cx="5088509"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41019"/>
                </a:solidFill>
                <a:latin typeface="Space Grotesk" pitchFamily="34" charset="0"/>
                <a:ea typeface="Space Grotesk" pitchFamily="34" charset="-122"/>
                <a:cs typeface="Space Grotesk" pitchFamily="34" charset="-120"/>
              </a:rPr>
              <a:t>Magical girl self</a:t>
            </a:r>
            <a:endParaRPr lang="en-US" sz="1800" dirty="0"/>
          </a:p>
        </p:txBody>
      </p:sp>
      <p:sp>
        <p:nvSpPr>
          <p:cNvPr id="13" name="Text 10"/>
          <p:cNvSpPr/>
          <p:nvPr/>
        </p:nvSpPr>
        <p:spPr>
          <a:xfrm>
            <a:off x="6235700" y="3530535"/>
            <a:ext cx="5088509" cy="523214"/>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4250"/>
                </a:solidFill>
                <a:latin typeface="DM Sans" pitchFamily="34" charset="0"/>
                <a:ea typeface="DM Sans" pitchFamily="34" charset="-122"/>
                <a:cs typeface="DM Sans" pitchFamily="34" charset="-120"/>
              </a:rPr>
              <a:t>Blonde hair, wings, pink dress. The genre’s promise of beauty and power.</a:t>
            </a:r>
            <a:endParaRPr lang="en-US" sz="1400" dirty="0"/>
          </a:p>
        </p:txBody>
      </p:sp>
      <p:sp>
        <p:nvSpPr>
          <p:cNvPr id="14" name="Text 11"/>
          <p:cNvSpPr/>
          <p:nvPr/>
        </p:nvSpPr>
        <p:spPr>
          <a:xfrm>
            <a:off x="5994400" y="4358549"/>
            <a:ext cx="6197600" cy="274307"/>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141019"/>
                </a:solidFill>
                <a:latin typeface="DM Sans" pitchFamily="34" charset="0"/>
                <a:ea typeface="DM Sans" pitchFamily="34" charset="-122"/>
                <a:cs typeface="DM Sans" pitchFamily="34" charset="-120"/>
              </a:rPr>
              <a:t>The twist:</a:t>
            </a:r>
            <a:r>
              <a:rPr lang="en-US" sz="1400" dirty="0">
                <a:solidFill>
                  <a:srgbClr val="141019"/>
                </a:solidFill>
                <a:latin typeface="DM Sans" pitchFamily="34" charset="0"/>
                <a:ea typeface="DM Sans" pitchFamily="34" charset="-122"/>
                <a:cs typeface="DM Sans" pitchFamily="34" charset="-120"/>
              </a:rPr>
              <a:t> that promise is mass-produced. It keeps girls asleep.</a:t>
            </a:r>
            <a:endParaRPr lang="en-US" sz="1400" dirty="0"/>
          </a:p>
        </p:txBody>
      </p:sp>
      <p:sp>
        <p:nvSpPr>
          <p:cNvPr id="15" name="Text 12"/>
          <p:cNvSpPr/>
          <p:nvPr/>
        </p:nvSpPr>
        <p:spPr>
          <a:xfrm>
            <a:off x="812800" y="6238280"/>
            <a:ext cx="58864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7A7080"/>
                </a:solidFill>
                <a:latin typeface="DM Sans" pitchFamily="34" charset="0"/>
                <a:ea typeface="DM Sans" pitchFamily="34" charset="-122"/>
                <a:cs typeface="DM Sans" pitchFamily="34" charset="-120"/>
              </a:rPr>
              <a:t>Wake Up, MAGICAL!</a:t>
            </a:r>
            <a:endParaRPr lang="en-US" sz="1200" dirty="0"/>
          </a:p>
        </p:txBody>
      </p:sp>
      <p:sp>
        <p:nvSpPr>
          <p:cNvPr id="16" name="Text 13"/>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7A7080"/>
                </a:solidFill>
                <a:latin typeface="DM Sans" pitchFamily="34" charset="0"/>
                <a:ea typeface="DM Sans" pitchFamily="34" charset="-122"/>
                <a:cs typeface="DM Sans" pitchFamily="34" charset="-120"/>
              </a:rPr>
              <a:t>06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41019"/>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307"/>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FF5CA8"/>
                </a:solidFill>
                <a:latin typeface="DM Sans" pitchFamily="34" charset="0"/>
                <a:ea typeface="DM Sans" pitchFamily="34" charset="-122"/>
                <a:cs typeface="DM Sans" pitchFamily="34" charset="-120"/>
              </a:rPr>
              <a:t>03 · COLOR</a:t>
            </a:r>
            <a:endParaRPr lang="en-US" sz="1400" dirty="0"/>
          </a:p>
        </p:txBody>
      </p:sp>
      <p:sp>
        <p:nvSpPr>
          <p:cNvPr id="3" name="Text 1"/>
          <p:cNvSpPr>
            <a:spLocks noGrp="1"/>
          </p:cNvSpPr>
          <p:nvPr>
            <p:ph type="title"/>
          </p:nvPr>
        </p:nvSpPr>
        <p:spPr>
          <a:xfrm>
            <a:off x="812800" y="1137909"/>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F5EEF3"/>
                </a:solidFill>
                <a:latin typeface="Space Grotesk" pitchFamily="34" charset="0"/>
                <a:ea typeface="Space Grotesk" pitchFamily="34" charset="-122"/>
                <a:cs typeface="Space Grotesk" pitchFamily="34" charset="-120"/>
              </a:rPr>
              <a:t>Color tells the story</a:t>
            </a:r>
            <a:endParaRPr lang="en-US" sz="3600" dirty="0"/>
          </a:p>
        </p:txBody>
      </p:sp>
      <p:sp>
        <p:nvSpPr>
          <p:cNvPr id="4" name="Shape 2"/>
          <p:cNvSpPr/>
          <p:nvPr/>
        </p:nvSpPr>
        <p:spPr>
          <a:xfrm>
            <a:off x="812800" y="1996415"/>
            <a:ext cx="2489200" cy="1270000"/>
          </a:xfrm>
          <a:prstGeom prst="roundRect">
            <a:avLst>
              <a:gd name="adj" fmla="val 6000"/>
            </a:avLst>
          </a:prstGeom>
          <a:gradFill rotWithShape="1">
            <a:gsLst>
              <a:gs pos="0">
                <a:srgbClr val="FF5CA8"/>
              </a:gs>
              <a:gs pos="100000">
                <a:srgbClr val="C42BB8"/>
              </a:gs>
            </a:gsLst>
            <a:lin ang="2700000" scaled="0"/>
          </a:gradFill>
          <a:ln/>
        </p:spPr>
        <p:txBody>
          <a:bodyPr/>
          <a:lstStyle/>
          <a:p>
            <a:endParaRPr lang="ko-KR" altLang="en-US"/>
          </a:p>
        </p:txBody>
      </p:sp>
      <p:sp>
        <p:nvSpPr>
          <p:cNvPr id="5" name="Text 3"/>
          <p:cNvSpPr/>
          <p:nvPr/>
        </p:nvSpPr>
        <p:spPr>
          <a:xfrm>
            <a:off x="812800" y="3393415"/>
            <a:ext cx="2563876"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5EEF3"/>
                </a:solidFill>
                <a:latin typeface="Space Grotesk" pitchFamily="34" charset="0"/>
                <a:ea typeface="Space Grotesk" pitchFamily="34" charset="-122"/>
                <a:cs typeface="Space Grotesk" pitchFamily="34" charset="-120"/>
              </a:rPr>
              <a:t>Pink &amp; magenta</a:t>
            </a:r>
            <a:endParaRPr lang="en-US" sz="1800" dirty="0"/>
          </a:p>
        </p:txBody>
      </p:sp>
      <p:sp>
        <p:nvSpPr>
          <p:cNvPr id="6" name="Text 4"/>
          <p:cNvSpPr/>
          <p:nvPr/>
        </p:nvSpPr>
        <p:spPr>
          <a:xfrm>
            <a:off x="812800" y="3794720"/>
            <a:ext cx="2563876" cy="274307"/>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7BFCB"/>
                </a:solidFill>
                <a:latin typeface="DM Sans" pitchFamily="34" charset="0"/>
                <a:ea typeface="DM Sans" pitchFamily="34" charset="-122"/>
                <a:cs typeface="DM Sans" pitchFamily="34" charset="-120"/>
              </a:rPr>
              <a:t>The fantasy world</a:t>
            </a:r>
            <a:endParaRPr lang="en-US" sz="1400" dirty="0"/>
          </a:p>
        </p:txBody>
      </p:sp>
      <p:sp>
        <p:nvSpPr>
          <p:cNvPr id="7" name="Shape 5"/>
          <p:cNvSpPr/>
          <p:nvPr/>
        </p:nvSpPr>
        <p:spPr>
          <a:xfrm>
            <a:off x="3505200" y="1996415"/>
            <a:ext cx="2489200" cy="1270000"/>
          </a:xfrm>
          <a:prstGeom prst="roundRect">
            <a:avLst>
              <a:gd name="adj" fmla="val 6000"/>
            </a:avLst>
          </a:prstGeom>
          <a:gradFill rotWithShape="1">
            <a:gsLst>
              <a:gs pos="0">
                <a:srgbClr val="5ED3DC"/>
              </a:gs>
              <a:gs pos="100000">
                <a:srgbClr val="1F8A99"/>
              </a:gs>
            </a:gsLst>
            <a:lin ang="2700000" scaled="0"/>
          </a:gradFill>
          <a:ln/>
        </p:spPr>
        <p:txBody>
          <a:bodyPr/>
          <a:lstStyle/>
          <a:p>
            <a:endParaRPr lang="ko-KR" altLang="en-US"/>
          </a:p>
        </p:txBody>
      </p:sp>
      <p:sp>
        <p:nvSpPr>
          <p:cNvPr id="8" name="Text 6"/>
          <p:cNvSpPr/>
          <p:nvPr/>
        </p:nvSpPr>
        <p:spPr>
          <a:xfrm>
            <a:off x="3505200" y="3393415"/>
            <a:ext cx="2563876"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5EEF3"/>
                </a:solidFill>
                <a:latin typeface="Space Grotesk" pitchFamily="34" charset="0"/>
                <a:ea typeface="Space Grotesk" pitchFamily="34" charset="-122"/>
                <a:cs typeface="Space Grotesk" pitchFamily="34" charset="-120"/>
              </a:rPr>
              <a:t>Cyan</a:t>
            </a:r>
            <a:endParaRPr lang="en-US" sz="1800" dirty="0"/>
          </a:p>
        </p:txBody>
      </p:sp>
      <p:sp>
        <p:nvSpPr>
          <p:cNvPr id="9" name="Text 7"/>
          <p:cNvSpPr/>
          <p:nvPr/>
        </p:nvSpPr>
        <p:spPr>
          <a:xfrm>
            <a:off x="3505200" y="3794720"/>
            <a:ext cx="2563876" cy="274307"/>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7BFCB"/>
                </a:solidFill>
                <a:latin typeface="DM Sans" pitchFamily="34" charset="0"/>
                <a:ea typeface="DM Sans" pitchFamily="34" charset="-122"/>
                <a:cs typeface="DM Sans" pitchFamily="34" charset="-120"/>
              </a:rPr>
              <a:t>The capsule facility</a:t>
            </a:r>
            <a:endParaRPr lang="en-US" sz="1400" dirty="0"/>
          </a:p>
        </p:txBody>
      </p:sp>
      <p:sp>
        <p:nvSpPr>
          <p:cNvPr id="10" name="Shape 8"/>
          <p:cNvSpPr/>
          <p:nvPr/>
        </p:nvSpPr>
        <p:spPr>
          <a:xfrm>
            <a:off x="6197600" y="1996415"/>
            <a:ext cx="2489200" cy="1270000"/>
          </a:xfrm>
          <a:prstGeom prst="roundRect">
            <a:avLst>
              <a:gd name="adj" fmla="val 6000"/>
            </a:avLst>
          </a:prstGeom>
          <a:gradFill rotWithShape="1">
            <a:gsLst>
              <a:gs pos="0">
                <a:srgbClr val="A8A2AC"/>
              </a:gs>
              <a:gs pos="100000">
                <a:srgbClr val="5E5963"/>
              </a:gs>
            </a:gsLst>
            <a:lin ang="2700000" scaled="0"/>
          </a:gradFill>
          <a:ln/>
        </p:spPr>
        <p:txBody>
          <a:bodyPr/>
          <a:lstStyle/>
          <a:p>
            <a:endParaRPr lang="ko-KR" altLang="en-US"/>
          </a:p>
        </p:txBody>
      </p:sp>
      <p:sp>
        <p:nvSpPr>
          <p:cNvPr id="11" name="Text 9"/>
          <p:cNvSpPr/>
          <p:nvPr/>
        </p:nvSpPr>
        <p:spPr>
          <a:xfrm>
            <a:off x="6197600" y="3393415"/>
            <a:ext cx="2563876"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5EEF3"/>
                </a:solidFill>
                <a:latin typeface="Space Grotesk" pitchFamily="34" charset="0"/>
                <a:ea typeface="Space Grotesk" pitchFamily="34" charset="-122"/>
                <a:cs typeface="Space Grotesk" pitchFamily="34" charset="-120"/>
              </a:rPr>
              <a:t>Gray</a:t>
            </a:r>
            <a:endParaRPr lang="en-US" sz="1800" dirty="0"/>
          </a:p>
        </p:txBody>
      </p:sp>
      <p:sp>
        <p:nvSpPr>
          <p:cNvPr id="12" name="Text 10"/>
          <p:cNvSpPr/>
          <p:nvPr/>
        </p:nvSpPr>
        <p:spPr>
          <a:xfrm>
            <a:off x="6197600" y="3794720"/>
            <a:ext cx="2563876" cy="274307"/>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7BFCB"/>
                </a:solidFill>
                <a:latin typeface="DM Sans" pitchFamily="34" charset="0"/>
                <a:ea typeface="DM Sans" pitchFamily="34" charset="-122"/>
                <a:cs typeface="DM Sans" pitchFamily="34" charset="-120"/>
              </a:rPr>
              <a:t>The real world</a:t>
            </a:r>
            <a:endParaRPr lang="en-US" sz="1400" dirty="0"/>
          </a:p>
        </p:txBody>
      </p:sp>
      <p:sp>
        <p:nvSpPr>
          <p:cNvPr id="13" name="Shape 11"/>
          <p:cNvSpPr/>
          <p:nvPr/>
        </p:nvSpPr>
        <p:spPr>
          <a:xfrm>
            <a:off x="8890000" y="1996415"/>
            <a:ext cx="2489200" cy="1270000"/>
          </a:xfrm>
          <a:prstGeom prst="roundRect">
            <a:avLst>
              <a:gd name="adj" fmla="val 6000"/>
            </a:avLst>
          </a:prstGeom>
          <a:gradFill rotWithShape="1">
            <a:gsLst>
              <a:gs pos="0">
                <a:srgbClr val="E8323C"/>
              </a:gs>
              <a:gs pos="100000">
                <a:srgbClr val="8C0F1A"/>
              </a:gs>
            </a:gsLst>
            <a:lin ang="2700000" scaled="0"/>
          </a:gradFill>
          <a:ln/>
        </p:spPr>
        <p:txBody>
          <a:bodyPr/>
          <a:lstStyle/>
          <a:p>
            <a:endParaRPr lang="ko-KR" altLang="en-US"/>
          </a:p>
        </p:txBody>
      </p:sp>
      <p:sp>
        <p:nvSpPr>
          <p:cNvPr id="14" name="Text 12"/>
          <p:cNvSpPr/>
          <p:nvPr/>
        </p:nvSpPr>
        <p:spPr>
          <a:xfrm>
            <a:off x="8890000" y="3393415"/>
            <a:ext cx="2563876"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5EEF3"/>
                </a:solidFill>
                <a:latin typeface="Space Grotesk" pitchFamily="34" charset="0"/>
                <a:ea typeface="Space Grotesk" pitchFamily="34" charset="-122"/>
                <a:cs typeface="Space Grotesk" pitchFamily="34" charset="-120"/>
              </a:rPr>
              <a:t>Pink → red</a:t>
            </a:r>
            <a:endParaRPr lang="en-US" sz="1800" dirty="0"/>
          </a:p>
        </p:txBody>
      </p:sp>
      <p:sp>
        <p:nvSpPr>
          <p:cNvPr id="15" name="Text 13"/>
          <p:cNvSpPr/>
          <p:nvPr/>
        </p:nvSpPr>
        <p:spPr>
          <a:xfrm>
            <a:off x="8890000" y="3794720"/>
            <a:ext cx="2563876" cy="523214"/>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7BFCB"/>
                </a:solidFill>
                <a:latin typeface="DM Sans" pitchFamily="34" charset="0"/>
                <a:ea typeface="DM Sans" pitchFamily="34" charset="-122"/>
                <a:cs typeface="DM Sans" pitchFamily="34" charset="-120"/>
              </a:rPr>
              <a:t>The violence under the cute surface</a:t>
            </a:r>
            <a:endParaRPr lang="en-US" sz="1400" dirty="0"/>
          </a:p>
        </p:txBody>
      </p:sp>
      <p:sp>
        <p:nvSpPr>
          <p:cNvPr id="16" name="Text 14"/>
          <p:cNvSpPr/>
          <p:nvPr/>
        </p:nvSpPr>
        <p:spPr>
          <a:xfrm>
            <a:off x="812800" y="6238280"/>
            <a:ext cx="58864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E8594"/>
                </a:solidFill>
                <a:latin typeface="DM Sans" pitchFamily="34" charset="0"/>
                <a:ea typeface="DM Sans" pitchFamily="34" charset="-122"/>
                <a:cs typeface="DM Sans" pitchFamily="34" charset="-120"/>
              </a:rPr>
              <a:t>Wake Up, MAGICAL!</a:t>
            </a:r>
            <a:endParaRPr lang="en-US" sz="1200" dirty="0"/>
          </a:p>
        </p:txBody>
      </p:sp>
      <p:sp>
        <p:nvSpPr>
          <p:cNvPr id="17" name="Text 15"/>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8E8594"/>
                </a:solidFill>
                <a:latin typeface="DM Sans" pitchFamily="34" charset="0"/>
                <a:ea typeface="DM Sans" pitchFamily="34" charset="-122"/>
                <a:cs typeface="DM Sans" pitchFamily="34" charset="-120"/>
              </a:rPr>
              <a:t>07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EEF3"/>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307"/>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C2186B"/>
                </a:solidFill>
                <a:latin typeface="DM Sans" pitchFamily="34" charset="0"/>
                <a:ea typeface="DM Sans" pitchFamily="34" charset="-122"/>
                <a:cs typeface="DM Sans" pitchFamily="34" charset="-120"/>
              </a:rPr>
              <a:t>04 · PRODUCTION PROCESS</a:t>
            </a:r>
            <a:endParaRPr lang="en-US" sz="1400" dirty="0"/>
          </a:p>
        </p:txBody>
      </p:sp>
      <p:sp>
        <p:nvSpPr>
          <p:cNvPr id="3" name="Text 1"/>
          <p:cNvSpPr>
            <a:spLocks noGrp="1"/>
          </p:cNvSpPr>
          <p:nvPr>
            <p:ph type="title"/>
          </p:nvPr>
        </p:nvSpPr>
        <p:spPr>
          <a:xfrm>
            <a:off x="812800" y="1137909"/>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1019"/>
                </a:solidFill>
                <a:latin typeface="Space Grotesk" pitchFamily="34" charset="0"/>
                <a:ea typeface="Space Grotesk" pitchFamily="34" charset="-122"/>
                <a:cs typeface="Space Grotesk" pitchFamily="34" charset="-120"/>
              </a:rPr>
              <a:t>A generative AI pipeline in 3 steps</a:t>
            </a:r>
            <a:endParaRPr lang="en-US" sz="3600" dirty="0"/>
          </a:p>
        </p:txBody>
      </p:sp>
      <p:sp>
        <p:nvSpPr>
          <p:cNvPr id="4" name="Shape 2"/>
          <p:cNvSpPr/>
          <p:nvPr/>
        </p:nvSpPr>
        <p:spPr>
          <a:xfrm>
            <a:off x="812800" y="1894815"/>
            <a:ext cx="3386667" cy="2804054"/>
          </a:xfrm>
          <a:prstGeom prst="roundRect">
            <a:avLst>
              <a:gd name="adj" fmla="val 2717"/>
            </a:avLst>
          </a:prstGeom>
          <a:solidFill>
            <a:srgbClr val="FFFFFF"/>
          </a:solidFill>
          <a:ln/>
        </p:spPr>
        <p:txBody>
          <a:bodyPr/>
          <a:lstStyle/>
          <a:p>
            <a:endParaRPr lang="ko-KR" altLang="en-US"/>
          </a:p>
        </p:txBody>
      </p:sp>
      <p:sp>
        <p:nvSpPr>
          <p:cNvPr id="5" name="Text 3"/>
          <p:cNvSpPr/>
          <p:nvPr/>
        </p:nvSpPr>
        <p:spPr>
          <a:xfrm>
            <a:off x="1041400" y="2123415"/>
            <a:ext cx="3017351" cy="452107"/>
          </a:xfrm>
          <a:prstGeom prst="rect">
            <a:avLst/>
          </a:prstGeom>
          <a:noFill/>
          <a:ln/>
        </p:spPr>
        <p:txBody>
          <a:bodyPr wrap="square" lIns="0" tIns="0" rIns="0" bIns="0" rtlCol="0" anchor="t">
            <a:normAutofit/>
          </a:bodyPr>
          <a:lstStyle/>
          <a:p>
            <a:pPr marL="0" indent="0" algn="l">
              <a:lnSpc>
                <a:spcPts val="3360"/>
              </a:lnSpc>
              <a:buNone/>
            </a:pPr>
            <a:r>
              <a:rPr lang="en-US" sz="2400" b="1" dirty="0">
                <a:solidFill>
                  <a:srgbClr val="C2186B"/>
                </a:solidFill>
                <a:latin typeface="Space Grotesk" pitchFamily="34" charset="0"/>
                <a:ea typeface="Space Grotesk" pitchFamily="34" charset="-122"/>
                <a:cs typeface="Space Grotesk" pitchFamily="34" charset="-120"/>
              </a:rPr>
              <a:t>01</a:t>
            </a:r>
            <a:endParaRPr lang="en-US" sz="2400" dirty="0"/>
          </a:p>
        </p:txBody>
      </p:sp>
      <p:sp>
        <p:nvSpPr>
          <p:cNvPr id="6" name="Text 4"/>
          <p:cNvSpPr/>
          <p:nvPr/>
        </p:nvSpPr>
        <p:spPr>
          <a:xfrm>
            <a:off x="1041400" y="2626320"/>
            <a:ext cx="3017351"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41019"/>
                </a:solidFill>
                <a:latin typeface="Space Grotesk" pitchFamily="34" charset="0"/>
                <a:ea typeface="Space Grotesk" pitchFamily="34" charset="-122"/>
                <a:cs typeface="Space Grotesk" pitchFamily="34" charset="-120"/>
              </a:rPr>
              <a:t>Plan</a:t>
            </a:r>
            <a:endParaRPr lang="en-US" sz="1800" dirty="0"/>
          </a:p>
        </p:txBody>
      </p:sp>
      <p:sp>
        <p:nvSpPr>
          <p:cNvPr id="7" name="Text 5"/>
          <p:cNvSpPr/>
          <p:nvPr/>
        </p:nvSpPr>
        <p:spPr>
          <a:xfrm>
            <a:off x="1125982" y="2976829"/>
            <a:ext cx="2925149" cy="1269934"/>
          </a:xfrm>
          <a:prstGeom prst="rect">
            <a:avLst/>
          </a:prstGeom>
          <a:noFill/>
          <a:ln/>
        </p:spPr>
        <p:txBody>
          <a:bodyPr wrap="square" lIns="0" tIns="0" rIns="0" bIns="0" rtlCol="0" anchor="t">
            <a:normAutofit/>
          </a:bodyPr>
          <a:lstStyle/>
          <a:p>
            <a:pPr marL="169418" indent="-169418" algn="l">
              <a:lnSpc>
                <a:spcPts val="1960"/>
              </a:lnSpc>
              <a:buSzPct val="100000"/>
              <a:buChar char="•"/>
            </a:pPr>
            <a:r>
              <a:rPr lang="en-US" sz="1400" dirty="0">
                <a:solidFill>
                  <a:srgbClr val="4A4250"/>
                </a:solidFill>
                <a:latin typeface="DM Sans" pitchFamily="34" charset="0"/>
                <a:ea typeface="DM Sans" pitchFamily="34" charset="-122"/>
                <a:cs typeface="DM Sans" pitchFamily="34" charset="-120"/>
              </a:rPr>
              <a:t>Story split into three worlds</a:t>
            </a:r>
            <a:endParaRPr lang="en-US" sz="1400" dirty="0"/>
          </a:p>
          <a:p>
            <a:pPr marL="169418" indent="-169418" algn="l">
              <a:lnSpc>
                <a:spcPts val="1960"/>
              </a:lnSpc>
              <a:buSzPct val="100000"/>
              <a:buChar char="•"/>
            </a:pPr>
            <a:r>
              <a:rPr lang="en-US" sz="1400" dirty="0">
                <a:solidFill>
                  <a:srgbClr val="4A4250"/>
                </a:solidFill>
                <a:latin typeface="DM Sans" pitchFamily="34" charset="0"/>
                <a:ea typeface="DM Sans" pitchFamily="34" charset="-122"/>
                <a:cs typeface="DM Sans" pitchFamily="34" charset="-120"/>
              </a:rPr>
              <a:t>Storyboard</a:t>
            </a:r>
            <a:endParaRPr lang="en-US" sz="1400" dirty="0"/>
          </a:p>
          <a:p>
            <a:pPr marL="169418" indent="-169418" algn="l">
              <a:lnSpc>
                <a:spcPts val="1960"/>
              </a:lnSpc>
              <a:buSzPct val="100000"/>
              <a:buChar char="•"/>
            </a:pPr>
            <a:r>
              <a:rPr lang="en-US" sz="1400" dirty="0">
                <a:solidFill>
                  <a:srgbClr val="4A4250"/>
                </a:solidFill>
                <a:latin typeface="DM Sans" pitchFamily="34" charset="0"/>
                <a:ea typeface="DM Sans" pitchFamily="34" charset="-122"/>
                <a:cs typeface="DM Sans" pitchFamily="34" charset="-120"/>
              </a:rPr>
              <a:t>Character sheets for both selves</a:t>
            </a:r>
            <a:endParaRPr lang="en-US" sz="1400" dirty="0"/>
          </a:p>
          <a:p>
            <a:pPr marL="169418" indent="-169418" algn="l">
              <a:lnSpc>
                <a:spcPts val="1960"/>
              </a:lnSpc>
              <a:buSzPct val="100000"/>
              <a:buChar char="•"/>
            </a:pPr>
            <a:r>
              <a:rPr lang="en-US" sz="1400" dirty="0">
                <a:solidFill>
                  <a:srgbClr val="4A4250"/>
                </a:solidFill>
                <a:latin typeface="DM Sans" pitchFamily="34" charset="0"/>
                <a:ea typeface="DM Sans" pitchFamily="34" charset="-122"/>
                <a:cs typeface="DM Sans" pitchFamily="34" charset="-120"/>
              </a:rPr>
              <a:t>Color script for each world</a:t>
            </a:r>
            <a:endParaRPr lang="en-US" sz="1400" dirty="0"/>
          </a:p>
        </p:txBody>
      </p:sp>
      <p:sp>
        <p:nvSpPr>
          <p:cNvPr id="8" name="Shape 6"/>
          <p:cNvSpPr/>
          <p:nvPr/>
        </p:nvSpPr>
        <p:spPr>
          <a:xfrm>
            <a:off x="4402667" y="1894815"/>
            <a:ext cx="3386667" cy="2804054"/>
          </a:xfrm>
          <a:prstGeom prst="roundRect">
            <a:avLst>
              <a:gd name="adj" fmla="val 2717"/>
            </a:avLst>
          </a:prstGeom>
          <a:solidFill>
            <a:srgbClr val="FFFFFF"/>
          </a:solidFill>
          <a:ln/>
        </p:spPr>
        <p:txBody>
          <a:bodyPr/>
          <a:lstStyle/>
          <a:p>
            <a:endParaRPr lang="ko-KR" altLang="en-US"/>
          </a:p>
        </p:txBody>
      </p:sp>
      <p:sp>
        <p:nvSpPr>
          <p:cNvPr id="9" name="Text 7"/>
          <p:cNvSpPr/>
          <p:nvPr/>
        </p:nvSpPr>
        <p:spPr>
          <a:xfrm>
            <a:off x="4631267" y="2123415"/>
            <a:ext cx="3017351" cy="452107"/>
          </a:xfrm>
          <a:prstGeom prst="rect">
            <a:avLst/>
          </a:prstGeom>
          <a:noFill/>
          <a:ln/>
        </p:spPr>
        <p:txBody>
          <a:bodyPr wrap="square" lIns="0" tIns="0" rIns="0" bIns="0" rtlCol="0" anchor="t">
            <a:normAutofit/>
          </a:bodyPr>
          <a:lstStyle/>
          <a:p>
            <a:pPr marL="0" indent="0" algn="l">
              <a:lnSpc>
                <a:spcPts val="3360"/>
              </a:lnSpc>
              <a:buNone/>
            </a:pPr>
            <a:r>
              <a:rPr lang="en-US" sz="2400" b="1" dirty="0">
                <a:solidFill>
                  <a:srgbClr val="C2186B"/>
                </a:solidFill>
                <a:latin typeface="Space Grotesk" pitchFamily="34" charset="0"/>
                <a:ea typeface="Space Grotesk" pitchFamily="34" charset="-122"/>
                <a:cs typeface="Space Grotesk" pitchFamily="34" charset="-120"/>
              </a:rPr>
              <a:t>02</a:t>
            </a:r>
            <a:endParaRPr lang="en-US" sz="2400" dirty="0"/>
          </a:p>
        </p:txBody>
      </p:sp>
      <p:sp>
        <p:nvSpPr>
          <p:cNvPr id="10" name="Text 8"/>
          <p:cNvSpPr/>
          <p:nvPr/>
        </p:nvSpPr>
        <p:spPr>
          <a:xfrm>
            <a:off x="4631267" y="2626320"/>
            <a:ext cx="3017351"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41019"/>
                </a:solidFill>
                <a:latin typeface="Space Grotesk" pitchFamily="34" charset="0"/>
                <a:ea typeface="Space Grotesk" pitchFamily="34" charset="-122"/>
                <a:cs typeface="Space Grotesk" pitchFamily="34" charset="-120"/>
              </a:rPr>
              <a:t>Generate</a:t>
            </a:r>
            <a:endParaRPr lang="en-US" sz="1800" dirty="0"/>
          </a:p>
        </p:txBody>
      </p:sp>
      <p:sp>
        <p:nvSpPr>
          <p:cNvPr id="11" name="Text 9"/>
          <p:cNvSpPr/>
          <p:nvPr/>
        </p:nvSpPr>
        <p:spPr>
          <a:xfrm>
            <a:off x="4715849" y="2976829"/>
            <a:ext cx="2925149" cy="1518841"/>
          </a:xfrm>
          <a:prstGeom prst="rect">
            <a:avLst/>
          </a:prstGeom>
          <a:noFill/>
          <a:ln/>
        </p:spPr>
        <p:txBody>
          <a:bodyPr wrap="square" lIns="0" tIns="0" rIns="0" bIns="0" rtlCol="0" anchor="t">
            <a:normAutofit/>
          </a:bodyPr>
          <a:lstStyle/>
          <a:p>
            <a:pPr marL="169418" indent="-169418" algn="l">
              <a:lnSpc>
                <a:spcPts val="1960"/>
              </a:lnSpc>
              <a:buSzPct val="100000"/>
              <a:buChar char="•"/>
            </a:pPr>
            <a:r>
              <a:rPr lang="en-US" sz="1400" dirty="0">
                <a:solidFill>
                  <a:srgbClr val="4A4250"/>
                </a:solidFill>
                <a:latin typeface="DM Sans" pitchFamily="34" charset="0"/>
                <a:ea typeface="DM Sans" pitchFamily="34" charset="-122"/>
                <a:cs typeface="DM Sans" pitchFamily="34" charset="-120"/>
              </a:rPr>
              <a:t>Key frames from prompts and character references</a:t>
            </a:r>
            <a:endParaRPr lang="en-US" sz="1400" dirty="0"/>
          </a:p>
          <a:p>
            <a:pPr marL="169418" indent="-169418" algn="l">
              <a:lnSpc>
                <a:spcPts val="1960"/>
              </a:lnSpc>
              <a:buSzPct val="100000"/>
              <a:buChar char="•"/>
            </a:pPr>
            <a:r>
              <a:rPr lang="en-US" sz="1400" dirty="0">
                <a:solidFill>
                  <a:srgbClr val="4A4250"/>
                </a:solidFill>
                <a:latin typeface="DM Sans" pitchFamily="34" charset="0"/>
                <a:ea typeface="DM Sans" pitchFamily="34" charset="-122"/>
                <a:cs typeface="DM Sans" pitchFamily="34" charset="-120"/>
              </a:rPr>
              <a:t>Image-to-video with set camera moves</a:t>
            </a:r>
            <a:endParaRPr lang="en-US" sz="1400" dirty="0"/>
          </a:p>
          <a:p>
            <a:pPr marL="169418" indent="-169418" algn="l">
              <a:lnSpc>
                <a:spcPts val="1960"/>
              </a:lnSpc>
              <a:buSzPct val="100000"/>
              <a:buChar char="•"/>
            </a:pPr>
            <a:r>
              <a:rPr lang="en-US" sz="1400" dirty="0">
                <a:solidFill>
                  <a:srgbClr val="4A4250"/>
                </a:solidFill>
                <a:latin typeface="DM Sans" pitchFamily="34" charset="0"/>
                <a:ea typeface="DM Sans" pitchFamily="34" charset="-122"/>
                <a:cs typeface="DM Sans" pitchFamily="34" charset="-120"/>
              </a:rPr>
              <a:t>Symmetrical shots to reduce distortion</a:t>
            </a:r>
            <a:endParaRPr lang="en-US" sz="1400" dirty="0"/>
          </a:p>
        </p:txBody>
      </p:sp>
      <p:sp>
        <p:nvSpPr>
          <p:cNvPr id="12" name="Shape 10"/>
          <p:cNvSpPr/>
          <p:nvPr/>
        </p:nvSpPr>
        <p:spPr>
          <a:xfrm>
            <a:off x="7992534" y="1894815"/>
            <a:ext cx="3386667" cy="2804054"/>
          </a:xfrm>
          <a:prstGeom prst="roundRect">
            <a:avLst>
              <a:gd name="adj" fmla="val 2717"/>
            </a:avLst>
          </a:prstGeom>
          <a:solidFill>
            <a:srgbClr val="FFFFFF"/>
          </a:solidFill>
          <a:ln/>
        </p:spPr>
        <p:txBody>
          <a:bodyPr/>
          <a:lstStyle/>
          <a:p>
            <a:endParaRPr lang="ko-KR" altLang="en-US"/>
          </a:p>
        </p:txBody>
      </p:sp>
      <p:sp>
        <p:nvSpPr>
          <p:cNvPr id="13" name="Text 11"/>
          <p:cNvSpPr/>
          <p:nvPr/>
        </p:nvSpPr>
        <p:spPr>
          <a:xfrm>
            <a:off x="8221134" y="2123415"/>
            <a:ext cx="3017351" cy="452107"/>
          </a:xfrm>
          <a:prstGeom prst="rect">
            <a:avLst/>
          </a:prstGeom>
          <a:noFill/>
          <a:ln/>
        </p:spPr>
        <p:txBody>
          <a:bodyPr wrap="square" lIns="0" tIns="0" rIns="0" bIns="0" rtlCol="0" anchor="t">
            <a:normAutofit/>
          </a:bodyPr>
          <a:lstStyle/>
          <a:p>
            <a:pPr marL="0" indent="0" algn="l">
              <a:lnSpc>
                <a:spcPts val="3360"/>
              </a:lnSpc>
              <a:buNone/>
            </a:pPr>
            <a:r>
              <a:rPr lang="en-US" sz="2400" b="1" dirty="0">
                <a:solidFill>
                  <a:srgbClr val="C2186B"/>
                </a:solidFill>
                <a:latin typeface="Space Grotesk" pitchFamily="34" charset="0"/>
                <a:ea typeface="Space Grotesk" pitchFamily="34" charset="-122"/>
                <a:cs typeface="Space Grotesk" pitchFamily="34" charset="-120"/>
              </a:rPr>
              <a:t>03</a:t>
            </a:r>
            <a:endParaRPr lang="en-US" sz="2400" dirty="0"/>
          </a:p>
        </p:txBody>
      </p:sp>
      <p:sp>
        <p:nvSpPr>
          <p:cNvPr id="14" name="Text 12"/>
          <p:cNvSpPr/>
          <p:nvPr/>
        </p:nvSpPr>
        <p:spPr>
          <a:xfrm>
            <a:off x="8221134" y="2626320"/>
            <a:ext cx="3017351"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41019"/>
                </a:solidFill>
                <a:latin typeface="Space Grotesk" pitchFamily="34" charset="0"/>
                <a:ea typeface="Space Grotesk" pitchFamily="34" charset="-122"/>
                <a:cs typeface="Space Grotesk" pitchFamily="34" charset="-120"/>
              </a:rPr>
              <a:t>Finish</a:t>
            </a:r>
            <a:endParaRPr lang="en-US" sz="1800" dirty="0"/>
          </a:p>
        </p:txBody>
      </p:sp>
      <p:sp>
        <p:nvSpPr>
          <p:cNvPr id="15" name="Text 13"/>
          <p:cNvSpPr/>
          <p:nvPr/>
        </p:nvSpPr>
        <p:spPr>
          <a:xfrm>
            <a:off x="8305716" y="2976829"/>
            <a:ext cx="2925149" cy="772120"/>
          </a:xfrm>
          <a:prstGeom prst="rect">
            <a:avLst/>
          </a:prstGeom>
          <a:noFill/>
          <a:ln/>
        </p:spPr>
        <p:txBody>
          <a:bodyPr wrap="square" lIns="0" tIns="0" rIns="0" bIns="0" rtlCol="0" anchor="t">
            <a:normAutofit/>
          </a:bodyPr>
          <a:lstStyle/>
          <a:p>
            <a:pPr marL="169418" indent="-169418" algn="l">
              <a:lnSpc>
                <a:spcPts val="1960"/>
              </a:lnSpc>
              <a:buSzPct val="100000"/>
              <a:buChar char="•"/>
            </a:pPr>
            <a:r>
              <a:rPr lang="en-US" sz="1400" dirty="0">
                <a:solidFill>
                  <a:srgbClr val="4A4250"/>
                </a:solidFill>
                <a:latin typeface="DM Sans" pitchFamily="34" charset="0"/>
                <a:ea typeface="DM Sans" pitchFamily="34" charset="-122"/>
                <a:cs typeface="DM Sans" pitchFamily="34" charset="-120"/>
              </a:rPr>
              <a:t>Fast battle, slow awakening</a:t>
            </a:r>
            <a:endParaRPr lang="en-US" sz="1400" dirty="0"/>
          </a:p>
          <a:p>
            <a:pPr marL="169418" indent="-169418" algn="l">
              <a:lnSpc>
                <a:spcPts val="1960"/>
              </a:lnSpc>
              <a:buSzPct val="100000"/>
              <a:buChar char="•"/>
            </a:pPr>
            <a:r>
              <a:rPr lang="en-US" sz="1400" dirty="0">
                <a:solidFill>
                  <a:srgbClr val="4A4250"/>
                </a:solidFill>
                <a:latin typeface="DM Sans" pitchFamily="34" charset="0"/>
                <a:ea typeface="DM Sans" pitchFamily="34" charset="-122"/>
                <a:cs typeface="DM Sans" pitchFamily="34" charset="-120"/>
              </a:rPr>
              <a:t>Color grading and effects</a:t>
            </a:r>
            <a:endParaRPr lang="en-US" sz="1400" dirty="0"/>
          </a:p>
          <a:p>
            <a:pPr marL="169418" indent="-169418" algn="l">
              <a:lnSpc>
                <a:spcPts val="1960"/>
              </a:lnSpc>
              <a:buSzPct val="100000"/>
              <a:buChar char="•"/>
            </a:pPr>
            <a:r>
              <a:rPr lang="en-US" sz="1400" dirty="0">
                <a:solidFill>
                  <a:srgbClr val="4A4250"/>
                </a:solidFill>
                <a:latin typeface="DM Sans" pitchFamily="34" charset="0"/>
                <a:ea typeface="DM Sans" pitchFamily="34" charset="-122"/>
                <a:cs typeface="DM Sans" pitchFamily="34" charset="-120"/>
              </a:rPr>
              <a:t>Sound design for each world</a:t>
            </a:r>
            <a:endParaRPr lang="en-US" sz="1400" dirty="0"/>
          </a:p>
        </p:txBody>
      </p:sp>
      <p:sp>
        <p:nvSpPr>
          <p:cNvPr id="16" name="Text 14"/>
          <p:cNvSpPr/>
          <p:nvPr/>
        </p:nvSpPr>
        <p:spPr>
          <a:xfrm>
            <a:off x="812800" y="4952870"/>
            <a:ext cx="10566400" cy="502907"/>
          </a:xfrm>
          <a:prstGeom prst="roundRect">
            <a:avLst>
              <a:gd name="adj" fmla="val 10101"/>
            </a:avLst>
          </a:prstGeom>
          <a:solidFill>
            <a:srgbClr val="EADDE5"/>
          </a:solidFill>
          <a:ln/>
        </p:spPr>
        <p:txBody>
          <a:bodyPr wrap="square" lIns="162921" tIns="112121" rIns="0" bIns="86721" rtlCol="0" anchor="t">
            <a:normAutofit/>
          </a:bodyPr>
          <a:lstStyle/>
          <a:p>
            <a:pPr marL="0" indent="0" algn="l">
              <a:lnSpc>
                <a:spcPts val="1960"/>
              </a:lnSpc>
              <a:buNone/>
            </a:pPr>
            <a:r>
              <a:rPr lang="en-US" sz="1400" b="1" dirty="0">
                <a:solidFill>
                  <a:srgbClr val="141019"/>
                </a:solidFill>
                <a:latin typeface="DM Sans" pitchFamily="34" charset="0"/>
                <a:ea typeface="DM Sans" pitchFamily="34" charset="-122"/>
                <a:cs typeface="DM Sans" pitchFamily="34" charset="-120"/>
              </a:rPr>
              <a:t>Hardest part:</a:t>
            </a:r>
            <a:r>
              <a:rPr lang="en-US" sz="1400" dirty="0">
                <a:solidFill>
                  <a:srgbClr val="141019"/>
                </a:solidFill>
                <a:latin typeface="DM Sans" pitchFamily="34" charset="0"/>
                <a:ea typeface="DM Sans" pitchFamily="34" charset="-122"/>
                <a:cs typeface="DM Sans" pitchFamily="34" charset="-120"/>
              </a:rPr>
              <a:t> keeping her face the same in every shot, which took many generations and careful selection.</a:t>
            </a:r>
            <a:endParaRPr lang="en-US" sz="1400" dirty="0"/>
          </a:p>
        </p:txBody>
      </p:sp>
      <p:sp>
        <p:nvSpPr>
          <p:cNvPr id="17" name="Text 15"/>
          <p:cNvSpPr/>
          <p:nvPr/>
        </p:nvSpPr>
        <p:spPr>
          <a:xfrm>
            <a:off x="812800" y="6238280"/>
            <a:ext cx="58864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7A7080"/>
                </a:solidFill>
                <a:latin typeface="DM Sans" pitchFamily="34" charset="0"/>
                <a:ea typeface="DM Sans" pitchFamily="34" charset="-122"/>
                <a:cs typeface="DM Sans" pitchFamily="34" charset="-120"/>
              </a:rPr>
              <a:t>Wake Up, MAGICAL!</a:t>
            </a:r>
            <a:endParaRPr lang="en-US" sz="1200" dirty="0"/>
          </a:p>
        </p:txBody>
      </p:sp>
      <p:sp>
        <p:nvSpPr>
          <p:cNvPr id="18" name="Text 16"/>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7A7080"/>
                </a:solidFill>
                <a:latin typeface="DM Sans" pitchFamily="34" charset="0"/>
                <a:ea typeface="DM Sans" pitchFamily="34" charset="-122"/>
                <a:cs typeface="DM Sans" pitchFamily="34" charset="-120"/>
              </a:rPr>
              <a:t>08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5CA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307"/>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141019"/>
                </a:solidFill>
                <a:latin typeface="DM Sans" pitchFamily="34" charset="0"/>
                <a:ea typeface="DM Sans" pitchFamily="34" charset="-122"/>
                <a:cs typeface="DM Sans" pitchFamily="34" charset="-120"/>
              </a:rPr>
              <a:t>05 · CONCLUSION</a:t>
            </a:r>
            <a:endParaRPr lang="en-US" sz="1400" dirty="0"/>
          </a:p>
        </p:txBody>
      </p:sp>
      <p:sp>
        <p:nvSpPr>
          <p:cNvPr id="3" name="Text 1"/>
          <p:cNvSpPr>
            <a:spLocks noGrp="1"/>
          </p:cNvSpPr>
          <p:nvPr>
            <p:ph type="title"/>
          </p:nvPr>
        </p:nvSpPr>
        <p:spPr>
          <a:xfrm>
            <a:off x="812800" y="1214109"/>
            <a:ext cx="10883392" cy="1305454"/>
          </a:xfrm>
          <a:prstGeom prst="rect">
            <a:avLst/>
          </a:prstGeom>
          <a:noFill/>
          <a:ln/>
        </p:spPr>
        <p:txBody>
          <a:bodyPr wrap="square" lIns="0" tIns="0" rIns="0" bIns="0" rtlCol="0" anchor="t">
            <a:normAutofit/>
          </a:bodyPr>
          <a:lstStyle/>
          <a:p>
            <a:pPr marL="0" indent="0" algn="l">
              <a:lnSpc>
                <a:spcPts val="5040"/>
              </a:lnSpc>
              <a:buNone/>
            </a:pPr>
            <a:r>
              <a:rPr lang="en-US" sz="4800" b="1" i="0" dirty="0">
                <a:solidFill>
                  <a:srgbClr val="141019"/>
                </a:solidFill>
                <a:latin typeface="Space Grotesk" pitchFamily="34" charset="0"/>
                <a:ea typeface="Space Grotesk" pitchFamily="34" charset="-122"/>
                <a:cs typeface="Space Grotesk" pitchFamily="34" charset="-120"/>
              </a:rPr>
              <a:t>The climax is not transformation.</a:t>
            </a:r>
            <a:endParaRPr lang="en-US" sz="4800" dirty="0"/>
          </a:p>
          <a:p>
            <a:pPr marL="0" indent="0" algn="l">
              <a:lnSpc>
                <a:spcPts val="5040"/>
              </a:lnSpc>
              <a:buNone/>
            </a:pPr>
            <a:r>
              <a:rPr lang="en-US" sz="4800" b="1" i="0" dirty="0">
                <a:solidFill>
                  <a:srgbClr val="141019"/>
                </a:solidFill>
                <a:latin typeface="Space Grotesk" pitchFamily="34" charset="0"/>
                <a:ea typeface="Space Grotesk" pitchFamily="34" charset="-122"/>
                <a:cs typeface="Space Grotesk" pitchFamily="34" charset="-120"/>
              </a:rPr>
              <a:t>It is de-transformation.</a:t>
            </a:r>
            <a:endParaRPr lang="en-US" sz="4800" dirty="0"/>
          </a:p>
        </p:txBody>
      </p:sp>
      <p:sp>
        <p:nvSpPr>
          <p:cNvPr id="4" name="Shape 2"/>
          <p:cNvSpPr/>
          <p:nvPr/>
        </p:nvSpPr>
        <p:spPr>
          <a:xfrm>
            <a:off x="812800" y="4610367"/>
            <a:ext cx="3352800" cy="0"/>
          </a:xfrm>
          <a:prstGeom prst="line">
            <a:avLst/>
          </a:prstGeom>
          <a:noFill/>
          <a:ln w="19050">
            <a:solidFill>
              <a:srgbClr val="141019"/>
            </a:solidFill>
            <a:prstDash val="solid"/>
          </a:ln>
        </p:spPr>
        <p:txBody>
          <a:bodyPr/>
          <a:lstStyle/>
          <a:p>
            <a:endParaRPr lang="ko-KR" altLang="en-US"/>
          </a:p>
        </p:txBody>
      </p:sp>
      <p:sp>
        <p:nvSpPr>
          <p:cNvPr id="5" name="Text 3"/>
          <p:cNvSpPr/>
          <p:nvPr/>
        </p:nvSpPr>
        <p:spPr>
          <a:xfrm>
            <a:off x="812800" y="4770177"/>
            <a:ext cx="3453384"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41019"/>
                </a:solidFill>
                <a:latin typeface="Space Grotesk" pitchFamily="34" charset="0"/>
                <a:ea typeface="Space Grotesk" pitchFamily="34" charset="-122"/>
                <a:cs typeface="Space Grotesk" pitchFamily="34" charset="-120"/>
              </a:rPr>
              <a:t>Meaning</a:t>
            </a:r>
            <a:endParaRPr lang="en-US" sz="1800" dirty="0"/>
          </a:p>
        </p:txBody>
      </p:sp>
      <p:sp>
        <p:nvSpPr>
          <p:cNvPr id="6" name="Text 4"/>
          <p:cNvSpPr/>
          <p:nvPr/>
        </p:nvSpPr>
        <p:spPr>
          <a:xfrm>
            <a:off x="812800" y="5095280"/>
            <a:ext cx="3453384" cy="523214"/>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2A1F2C"/>
                </a:solidFill>
                <a:latin typeface="DM Sans" pitchFamily="34" charset="0"/>
                <a:ea typeface="DM Sans" pitchFamily="34" charset="-122"/>
                <a:cs typeface="DM Sans" pitchFamily="34" charset="-120"/>
              </a:rPr>
              <a:t>Heroism means refusing the ideal self and facing reality.</a:t>
            </a:r>
            <a:endParaRPr lang="en-US" sz="1400" dirty="0"/>
          </a:p>
        </p:txBody>
      </p:sp>
      <p:sp>
        <p:nvSpPr>
          <p:cNvPr id="7" name="Shape 5"/>
          <p:cNvSpPr/>
          <p:nvPr/>
        </p:nvSpPr>
        <p:spPr>
          <a:xfrm>
            <a:off x="4419600" y="4610367"/>
            <a:ext cx="3352800" cy="0"/>
          </a:xfrm>
          <a:prstGeom prst="line">
            <a:avLst/>
          </a:prstGeom>
          <a:noFill/>
          <a:ln w="19050">
            <a:solidFill>
              <a:srgbClr val="141019"/>
            </a:solidFill>
            <a:prstDash val="solid"/>
          </a:ln>
        </p:spPr>
        <p:txBody>
          <a:bodyPr/>
          <a:lstStyle/>
          <a:p>
            <a:endParaRPr lang="ko-KR" altLang="en-US"/>
          </a:p>
        </p:txBody>
      </p:sp>
      <p:sp>
        <p:nvSpPr>
          <p:cNvPr id="8" name="Text 6"/>
          <p:cNvSpPr/>
          <p:nvPr/>
        </p:nvSpPr>
        <p:spPr>
          <a:xfrm>
            <a:off x="4419600" y="4770177"/>
            <a:ext cx="3453384"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41019"/>
                </a:solidFill>
                <a:latin typeface="Space Grotesk" pitchFamily="34" charset="0"/>
                <a:ea typeface="Space Grotesk" pitchFamily="34" charset="-122"/>
                <a:cs typeface="Space Grotesk" pitchFamily="34" charset="-120"/>
              </a:rPr>
              <a:t>Method</a:t>
            </a:r>
            <a:endParaRPr lang="en-US" sz="1800" dirty="0"/>
          </a:p>
        </p:txBody>
      </p:sp>
      <p:sp>
        <p:nvSpPr>
          <p:cNvPr id="9" name="Text 7"/>
          <p:cNvSpPr/>
          <p:nvPr/>
        </p:nvSpPr>
        <p:spPr>
          <a:xfrm>
            <a:off x="4419600" y="5095280"/>
            <a:ext cx="3453384" cy="7721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2A1F2C"/>
                </a:solidFill>
                <a:latin typeface="DM Sans" pitchFamily="34" charset="0"/>
                <a:ea typeface="DM Sans" pitchFamily="34" charset="-122"/>
                <a:cs typeface="DM Sans" pitchFamily="34" charset="-120"/>
              </a:rPr>
              <a:t>Generative AI can support genre-critical stories through clear worlds and a color script.</a:t>
            </a:r>
            <a:endParaRPr lang="en-US" sz="1400" dirty="0"/>
          </a:p>
        </p:txBody>
      </p:sp>
      <p:sp>
        <p:nvSpPr>
          <p:cNvPr id="10" name="Shape 8"/>
          <p:cNvSpPr/>
          <p:nvPr/>
        </p:nvSpPr>
        <p:spPr>
          <a:xfrm>
            <a:off x="8026400" y="4610367"/>
            <a:ext cx="3352800" cy="0"/>
          </a:xfrm>
          <a:prstGeom prst="line">
            <a:avLst/>
          </a:prstGeom>
          <a:noFill/>
          <a:ln w="19050">
            <a:solidFill>
              <a:srgbClr val="141019"/>
            </a:solidFill>
            <a:prstDash val="solid"/>
          </a:ln>
        </p:spPr>
        <p:txBody>
          <a:bodyPr/>
          <a:lstStyle/>
          <a:p>
            <a:endParaRPr lang="ko-KR" altLang="en-US"/>
          </a:p>
        </p:txBody>
      </p:sp>
      <p:sp>
        <p:nvSpPr>
          <p:cNvPr id="11" name="Text 9"/>
          <p:cNvSpPr/>
          <p:nvPr/>
        </p:nvSpPr>
        <p:spPr>
          <a:xfrm>
            <a:off x="8026400" y="4770177"/>
            <a:ext cx="3453384"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41019"/>
                </a:solidFill>
                <a:latin typeface="Space Grotesk" pitchFamily="34" charset="0"/>
                <a:ea typeface="Space Grotesk" pitchFamily="34" charset="-122"/>
                <a:cs typeface="Space Grotesk" pitchFamily="34" charset="-120"/>
              </a:rPr>
              <a:t>Next</a:t>
            </a:r>
            <a:endParaRPr lang="en-US" sz="1800" dirty="0"/>
          </a:p>
        </p:txBody>
      </p:sp>
      <p:sp>
        <p:nvSpPr>
          <p:cNvPr id="12" name="Text 10"/>
          <p:cNvSpPr/>
          <p:nvPr/>
        </p:nvSpPr>
        <p:spPr>
          <a:xfrm>
            <a:off x="8026400" y="5095280"/>
            <a:ext cx="3453384" cy="523214"/>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2A1F2C"/>
                </a:solidFill>
                <a:latin typeface="DM Sans" pitchFamily="34" charset="0"/>
                <a:ea typeface="DM Sans" pitchFamily="34" charset="-122"/>
                <a:cs typeface="DM Sans" pitchFamily="34" charset="-120"/>
              </a:rPr>
              <a:t>Audience reception and character consistency in AI filmmaking.</a:t>
            </a:r>
            <a:endParaRPr lang="en-US" sz="1400" dirty="0"/>
          </a:p>
        </p:txBody>
      </p:sp>
      <p:sp>
        <p:nvSpPr>
          <p:cNvPr id="13" name="Text 11"/>
          <p:cNvSpPr/>
          <p:nvPr/>
        </p:nvSpPr>
        <p:spPr>
          <a:xfrm>
            <a:off x="812800" y="6238280"/>
            <a:ext cx="58864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2A1F2C"/>
                </a:solidFill>
                <a:latin typeface="DM Sans" pitchFamily="34" charset="0"/>
                <a:ea typeface="DM Sans" pitchFamily="34" charset="-122"/>
                <a:cs typeface="DM Sans" pitchFamily="34" charset="-120"/>
              </a:rPr>
              <a:t>Wake Up, MAGICAL!</a:t>
            </a:r>
            <a:endParaRPr lang="en-US" sz="1200" dirty="0"/>
          </a:p>
        </p:txBody>
      </p:sp>
      <p:sp>
        <p:nvSpPr>
          <p:cNvPr id="14" name="Text 12"/>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2A1F2C"/>
                </a:solidFill>
                <a:latin typeface="DM Sans" pitchFamily="34" charset="0"/>
                <a:ea typeface="DM Sans" pitchFamily="34" charset="-122"/>
                <a:cs typeface="DM Sans" pitchFamily="34" charset="-120"/>
              </a:rPr>
              <a:t>09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41019"/>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alphaModFix amt="35000"/>
          </a:blip>
          <a:srcRect/>
          <a:stretch/>
        </p:blipFill>
        <p:spPr>
          <a:xfrm>
            <a:off x="0" y="0"/>
            <a:ext cx="12192000" cy="6858000"/>
          </a:xfrm>
          <a:prstGeom prst="rect">
            <a:avLst/>
          </a:prstGeom>
        </p:spPr>
      </p:pic>
      <p:sp>
        <p:nvSpPr>
          <p:cNvPr id="3" name="Shape 0"/>
          <p:cNvSpPr/>
          <p:nvPr/>
        </p:nvSpPr>
        <p:spPr>
          <a:xfrm>
            <a:off x="0" y="0"/>
            <a:ext cx="12192000" cy="6858000"/>
          </a:xfrm>
          <a:prstGeom prst="rect">
            <a:avLst/>
          </a:prstGeom>
          <a:gradFill rotWithShape="1">
            <a:gsLst>
              <a:gs pos="0">
                <a:srgbClr val="141019">
                  <a:alpha val="95000"/>
                </a:srgbClr>
              </a:gs>
              <a:gs pos="60000">
                <a:srgbClr val="141019">
                  <a:alpha val="60000"/>
                </a:srgbClr>
              </a:gs>
              <a:gs pos="100000">
                <a:srgbClr val="141019">
                  <a:alpha val="20000"/>
                </a:srgbClr>
              </a:gs>
            </a:gsLst>
            <a:lin ang="0" scaled="0"/>
          </a:gradFill>
          <a:ln/>
        </p:spPr>
        <p:txBody>
          <a:bodyPr/>
          <a:lstStyle/>
          <a:p>
            <a:endParaRPr lang="ko-KR" altLang="en-US"/>
          </a:p>
        </p:txBody>
      </p:sp>
      <p:sp>
        <p:nvSpPr>
          <p:cNvPr id="4" name="Text 1"/>
          <p:cNvSpPr>
            <a:spLocks noGrp="1"/>
          </p:cNvSpPr>
          <p:nvPr>
            <p:ph type="title"/>
          </p:nvPr>
        </p:nvSpPr>
        <p:spPr>
          <a:xfrm>
            <a:off x="812800" y="2730500"/>
            <a:ext cx="10883392" cy="914400"/>
          </a:xfrm>
          <a:prstGeom prst="rect">
            <a:avLst/>
          </a:prstGeom>
          <a:noFill/>
          <a:ln/>
        </p:spPr>
        <p:txBody>
          <a:bodyPr wrap="square" lIns="0" tIns="0" rIns="0" bIns="0" rtlCol="0" anchor="t">
            <a:normAutofit/>
          </a:bodyPr>
          <a:lstStyle/>
          <a:p>
            <a:pPr marL="0" indent="0" algn="l">
              <a:lnSpc>
                <a:spcPts val="7000"/>
              </a:lnSpc>
              <a:buNone/>
            </a:pPr>
            <a:r>
              <a:rPr lang="en-US" sz="7000" b="1" i="0" dirty="0">
                <a:solidFill>
                  <a:srgbClr val="F5EEF3"/>
                </a:solidFill>
                <a:latin typeface="Space Grotesk" pitchFamily="34" charset="0"/>
                <a:ea typeface="Space Grotesk" pitchFamily="34" charset="-122"/>
                <a:cs typeface="Space Grotesk" pitchFamily="34" charset="-120"/>
              </a:rPr>
              <a:t>Thank you</a:t>
            </a:r>
            <a:endParaRPr lang="en-US" sz="7000" dirty="0"/>
          </a:p>
        </p:txBody>
      </p:sp>
    </p:spTree>
  </p:cSld>
  <p:clrMapOvr>
    <a:masterClrMapping/>
  </p:clrMapOvr>
</p:sld>
</file>

<file path=ppt/theme/theme1.xml><?xml version="1.0" encoding="utf-8"?>
<a:theme xmlns:a="http://schemas.openxmlformats.org/drawingml/2006/main" name="Wake Up, MAGICAL!">
  <a:themeElements>
    <a:clrScheme name="Wake Up, MAGICAL!">
      <a:dk1>
        <a:srgbClr val="141019"/>
      </a:dk1>
      <a:lt1>
        <a:srgbClr val="F5EEF3"/>
      </a:lt1>
      <a:dk2>
        <a:srgbClr val="2B262F"/>
      </a:dk2>
      <a:lt2>
        <a:srgbClr val="BDB7BD"/>
      </a:lt2>
      <a:accent1>
        <a:srgbClr val="FF5CA8"/>
      </a:accent1>
      <a:accent2>
        <a:srgbClr val="C2186B"/>
      </a:accent2>
      <a:accent3>
        <a:srgbClr val="5ED3DC"/>
      </a:accent3>
      <a:accent4>
        <a:srgbClr val="C42BB8"/>
      </a:accent4>
      <a:accent5>
        <a:srgbClr val="1F8A99"/>
      </a:accent5>
      <a:accent6>
        <a:srgbClr val="E8323C"/>
      </a:accent6>
      <a:hlink>
        <a:srgbClr val="0563C1"/>
      </a:hlink>
      <a:folHlink>
        <a:srgbClr val="954F72"/>
      </a:folHlink>
    </a:clrScheme>
    <a:fontScheme name="Wake Up, MAGICAL!">
      <a:majorFont>
        <a:latin typeface="Space Grotesk"/>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DM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1480</Words>
  <Application>Microsoft Office PowerPoint</Application>
  <PresentationFormat>와이드스크린</PresentationFormat>
  <Paragraphs>131</Paragraphs>
  <Slides>10</Slides>
  <Notes>10</Notes>
  <HiddenSlides>0</HiddenSlides>
  <MMClips>0</MMClips>
  <ScaleCrop>false</ScaleCrop>
  <HeadingPairs>
    <vt:vector size="6" baseType="variant">
      <vt:variant>
        <vt:lpstr>사용한 글꼴</vt:lpstr>
      </vt:variant>
      <vt:variant>
        <vt:i4>3</vt:i4>
      </vt:variant>
      <vt:variant>
        <vt:lpstr>테마</vt:lpstr>
      </vt:variant>
      <vt:variant>
        <vt:i4>1</vt:i4>
      </vt:variant>
      <vt:variant>
        <vt:lpstr>슬라이드 제목</vt:lpstr>
      </vt:variant>
      <vt:variant>
        <vt:i4>10</vt:i4>
      </vt:variant>
    </vt:vector>
  </HeadingPairs>
  <TitlesOfParts>
    <vt:vector size="14" baseType="lpstr">
      <vt:lpstr>Arial</vt:lpstr>
      <vt:lpstr>Space Grotesk</vt:lpstr>
      <vt:lpstr>DM Sans</vt:lpstr>
      <vt:lpstr>Wake Up, MAGICAL!</vt:lpstr>
      <vt:lpstr>Wake Up, MAGICAL!</vt:lpstr>
      <vt:lpstr>An old genre meets a new tool</vt:lpstr>
      <vt:lpstr>How the magical girl changed</vt:lpstr>
      <vt:lpstr>Korean magical girls</vt:lpstr>
      <vt:lpstr>One girl, three worlds</vt:lpstr>
      <vt:lpstr>Two selves in one girl</vt:lpstr>
      <vt:lpstr>Color tells the story</vt:lpstr>
      <vt:lpstr>A generative AI pipeline in 3 steps</vt:lpstr>
      <vt:lpstr>The climax is not transformation. It is de-transformation.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Wake Up, MAGICAL!</dc:title>
  <dc:subject/>
  <dc:creator/>
  <dc:description>The font files embedded in this presentation (stored inside it under ppt/fonts/) are files Google Fonts served when the presentation was exported, unpacked from WOFF2 to TrueType and wrapped as Embedded OpenType, the form PowerPoint reads. A file that named another cut of its family, unless it reserves that name, was also changed where it could be, so that PowerPoint matches it to this presentation’s text: its family and style names and the weight and style it declares were rewritten, and any digital signature, which no longer matched, was removed. Google Fonts serves each family in parts, one file per range of characters, so these may not be a family’s complete files. Each family’s copyright lines and license follow, and each family stays under its own license; if you pass this file on, keep these notices with it.
DM Sans
Copyright 2014 The DM Sans Project Authors (https://github.com/googlefonts/dm-fonts)
This Font Software is licensed under the SIL Open Font License, Version 1.1.
This license is copied below, and is also available with a FAQ at:
https://scripts.sil.org/OFL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Space Grotesk
Copyright 2020 The Space Grotesk Project Authors (https://github.com/floriankarsten/space-grotesk)
This Font Software is licensed under the SIL Open Font License, Version 1.1.
This license is copied below, and is also available with a FAQ at:
http://scripts.sil.org/OFL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dc:description>
  <cp:lastModifiedBy>최수환</cp:lastModifiedBy>
  <cp:revision>2</cp:revision>
  <dcterms:created xsi:type="dcterms:W3CDTF">2026-10-24T08:38:10Z</dcterms:created>
  <dcterms:modified xsi:type="dcterms:W3CDTF">2026-10-24T08:41:51Z</dcterms:modified>
</cp:coreProperties>
</file>